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handoutMasterIdLst>
    <p:handoutMasterId r:id="rId15"/>
  </p:handoutMasterIdLst>
  <p:sldIdLst>
    <p:sldId id="259" r:id="rId3"/>
    <p:sldId id="256" r:id="rId4"/>
    <p:sldId id="258" r:id="rId5"/>
    <p:sldId id="260" r:id="rId6"/>
    <p:sldId id="261" r:id="rId7"/>
    <p:sldId id="262" r:id="rId8"/>
    <p:sldId id="263" r:id="rId9"/>
    <p:sldId id="264" r:id="rId10"/>
    <p:sldId id="265" r:id="rId11"/>
    <p:sldId id="266" r:id="rId12"/>
    <p:sldId id="270" r:id="rId13"/>
    <p:sldId id="268" r:id="rId14"/>
  </p:sldIdLst>
  <p:sldSz cx="50406300" cy="37804725"/>
  <p:notesSz cx="7010400" cy="9296400"/>
  <p:defaultTextStyle>
    <a:defPPr>
      <a:defRPr lang="en-US"/>
    </a:defPPr>
    <a:lvl1pPr algn="l" defTabSz="5040150" rtl="0" fontAlgn="base">
      <a:spcBef>
        <a:spcPct val="0"/>
      </a:spcBef>
      <a:spcAft>
        <a:spcPct val="0"/>
      </a:spcAft>
      <a:defRPr sz="1100" kern="1200">
        <a:solidFill>
          <a:schemeClr val="tx1"/>
        </a:solidFill>
        <a:latin typeface="Arial" charset="0"/>
        <a:ea typeface="+mn-ea"/>
        <a:cs typeface="Arial" charset="0"/>
      </a:defRPr>
    </a:lvl1pPr>
    <a:lvl2pPr marL="2519279" indent="-2062094" algn="l" defTabSz="5040150" rtl="0" fontAlgn="base">
      <a:spcBef>
        <a:spcPct val="0"/>
      </a:spcBef>
      <a:spcAft>
        <a:spcPct val="0"/>
      </a:spcAft>
      <a:defRPr sz="1100" kern="1200">
        <a:solidFill>
          <a:schemeClr val="tx1"/>
        </a:solidFill>
        <a:latin typeface="Arial" charset="0"/>
        <a:ea typeface="+mn-ea"/>
        <a:cs typeface="Arial" charset="0"/>
      </a:defRPr>
    </a:lvl2pPr>
    <a:lvl3pPr marL="5040150" indent="-4125781" algn="l" defTabSz="5040150" rtl="0" fontAlgn="base">
      <a:spcBef>
        <a:spcPct val="0"/>
      </a:spcBef>
      <a:spcAft>
        <a:spcPct val="0"/>
      </a:spcAft>
      <a:defRPr sz="1100" kern="1200">
        <a:solidFill>
          <a:schemeClr val="tx1"/>
        </a:solidFill>
        <a:latin typeface="Arial" charset="0"/>
        <a:ea typeface="+mn-ea"/>
        <a:cs typeface="Arial" charset="0"/>
      </a:defRPr>
    </a:lvl3pPr>
    <a:lvl4pPr marL="7559429" indent="-6187875" algn="l" defTabSz="5040150" rtl="0" fontAlgn="base">
      <a:spcBef>
        <a:spcPct val="0"/>
      </a:spcBef>
      <a:spcAft>
        <a:spcPct val="0"/>
      </a:spcAft>
      <a:defRPr sz="1100" kern="1200">
        <a:solidFill>
          <a:schemeClr val="tx1"/>
        </a:solidFill>
        <a:latin typeface="Arial" charset="0"/>
        <a:ea typeface="+mn-ea"/>
        <a:cs typeface="Arial" charset="0"/>
      </a:defRPr>
    </a:lvl4pPr>
    <a:lvl5pPr marL="10080295" indent="-8251557" algn="l" defTabSz="5040150" rtl="0" fontAlgn="base">
      <a:spcBef>
        <a:spcPct val="0"/>
      </a:spcBef>
      <a:spcAft>
        <a:spcPct val="0"/>
      </a:spcAft>
      <a:defRPr sz="1100" kern="1200">
        <a:solidFill>
          <a:schemeClr val="tx1"/>
        </a:solidFill>
        <a:latin typeface="Arial" charset="0"/>
        <a:ea typeface="+mn-ea"/>
        <a:cs typeface="Arial" charset="0"/>
      </a:defRPr>
    </a:lvl5pPr>
    <a:lvl6pPr marL="2285924" algn="l" defTabSz="914369" rtl="0" eaLnBrk="1" latinLnBrk="0" hangingPunct="1">
      <a:defRPr sz="1100" kern="1200">
        <a:solidFill>
          <a:schemeClr val="tx1"/>
        </a:solidFill>
        <a:latin typeface="Arial" charset="0"/>
        <a:ea typeface="+mn-ea"/>
        <a:cs typeface="Arial" charset="0"/>
      </a:defRPr>
    </a:lvl6pPr>
    <a:lvl7pPr marL="2743108" algn="l" defTabSz="914369" rtl="0" eaLnBrk="1" latinLnBrk="0" hangingPunct="1">
      <a:defRPr sz="1100" kern="1200">
        <a:solidFill>
          <a:schemeClr val="tx1"/>
        </a:solidFill>
        <a:latin typeface="Arial" charset="0"/>
        <a:ea typeface="+mn-ea"/>
        <a:cs typeface="Arial" charset="0"/>
      </a:defRPr>
    </a:lvl7pPr>
    <a:lvl8pPr marL="3200298" algn="l" defTabSz="914369" rtl="0" eaLnBrk="1" latinLnBrk="0" hangingPunct="1">
      <a:defRPr sz="1100" kern="1200">
        <a:solidFill>
          <a:schemeClr val="tx1"/>
        </a:solidFill>
        <a:latin typeface="Arial" charset="0"/>
        <a:ea typeface="+mn-ea"/>
        <a:cs typeface="Arial" charset="0"/>
      </a:defRPr>
    </a:lvl8pPr>
    <a:lvl9pPr marL="3657483" algn="l" defTabSz="914369" rtl="0" eaLnBrk="1" latinLnBrk="0" hangingPunct="1">
      <a:defRPr sz="1100"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ne&amp;Nancy" initials="R"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0" d="100"/>
          <a:sy n="20" d="100"/>
        </p:scale>
        <p:origin x="-336" y="-84"/>
      </p:cViewPr>
      <p:guideLst>
        <p:guide orient="horz" pos="11907"/>
        <p:guide pos="1587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0-04-23T17:43:58.496" idx="1">
    <p:pos x="5472" y="19278"/>
    <p:text>This section doesn't seem to have been translated</p:text>
  </p:cm>
  <p:cm authorId="0" dt="2010-04-23T17:44:14.096" idx="2">
    <p:pos x="5544" y="20844"/>
    <p:text>This doesn't seem to have been translated </p:text>
  </p:cm>
  <p:cm authorId="0" dt="2010-04-23T17:48:53.336" idx="3">
    <p:pos x="26028" y="6246"/>
    <p:text>This section doesn't look like it was translated</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smtClean="0"/>
            </a:lvl1pPr>
          </a:lstStyle>
          <a:p>
            <a:pPr>
              <a:defRPr/>
            </a:pPr>
            <a:endParaRPr lang="en-CA"/>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smtClean="0"/>
            </a:lvl1pPr>
          </a:lstStyle>
          <a:p>
            <a:pPr>
              <a:defRPr/>
            </a:pPr>
            <a:fld id="{BA3E36DA-CFD1-4604-BD56-B3EB8E41864F}" type="datetimeFigureOut">
              <a:rPr lang="en-CA"/>
              <a:pPr>
                <a:defRPr/>
              </a:pPr>
              <a:t>05/06/2012</a:t>
            </a:fld>
            <a:endParaRPr lang="en-CA"/>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smtClean="0"/>
            </a:lvl1pPr>
          </a:lstStyle>
          <a:p>
            <a:pPr>
              <a:defRPr/>
            </a:pPr>
            <a:endParaRPr lang="en-CA"/>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smtClean="0"/>
            </a:lvl1pPr>
          </a:lstStyle>
          <a:p>
            <a:pPr>
              <a:defRPr/>
            </a:pPr>
            <a:fld id="{C4A344EE-271B-4A29-AA8E-DBA5065F50B9}" type="slidenum">
              <a:rPr lang="en-CA"/>
              <a:pPr>
                <a:defRPr/>
              </a:pPr>
              <a:t>‹#›</a:t>
            </a:fld>
            <a:endParaRPr lang="en-CA"/>
          </a:p>
        </p:txBody>
      </p:sp>
    </p:spTree>
    <p:extLst>
      <p:ext uri="{BB962C8B-B14F-4D97-AF65-F5344CB8AC3E}">
        <p14:creationId xmlns:p14="http://schemas.microsoft.com/office/powerpoint/2010/main" val="32685798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79839" y="11744329"/>
            <a:ext cx="42846623" cy="8102598"/>
          </a:xfrm>
        </p:spPr>
        <p:txBody>
          <a:bodyPr/>
          <a:lstStyle/>
          <a:p>
            <a:r>
              <a:rPr lang="en-US" smtClean="0"/>
              <a:t>Click to edit Master title style</a:t>
            </a:r>
            <a:endParaRPr lang="en-CA"/>
          </a:p>
        </p:txBody>
      </p:sp>
      <p:sp>
        <p:nvSpPr>
          <p:cNvPr id="3" name="Subtitle 2"/>
          <p:cNvSpPr>
            <a:spLocks noGrp="1"/>
          </p:cNvSpPr>
          <p:nvPr>
            <p:ph type="subTitle" idx="1"/>
          </p:nvPr>
        </p:nvSpPr>
        <p:spPr>
          <a:xfrm>
            <a:off x="7561268" y="21423311"/>
            <a:ext cx="35283776" cy="9659940"/>
          </a:xfrm>
        </p:spPr>
        <p:txBody>
          <a:bodyPr/>
          <a:lstStyle>
            <a:lvl1pPr marL="0" indent="0" algn="ctr">
              <a:buNone/>
              <a:defRPr/>
            </a:lvl1pPr>
            <a:lvl2pPr marL="457185" indent="0" algn="ctr">
              <a:buNone/>
              <a:defRPr/>
            </a:lvl2pPr>
            <a:lvl3pPr marL="914369" indent="0" algn="ctr">
              <a:buNone/>
              <a:defRPr/>
            </a:lvl3pPr>
            <a:lvl4pPr marL="1371554" indent="0" algn="ctr">
              <a:buNone/>
              <a:defRPr/>
            </a:lvl4pPr>
            <a:lvl5pPr marL="1828739" indent="0" algn="ctr">
              <a:buNone/>
              <a:defRPr/>
            </a:lvl5pPr>
            <a:lvl6pPr marL="2285924" indent="0" algn="ctr">
              <a:buNone/>
              <a:defRPr/>
            </a:lvl6pPr>
            <a:lvl7pPr marL="2743108" indent="0" algn="ctr">
              <a:buNone/>
              <a:defRPr/>
            </a:lvl7pPr>
            <a:lvl8pPr marL="3200298" indent="0" algn="ctr">
              <a:buNone/>
              <a:defRPr/>
            </a:lvl8pPr>
            <a:lvl9pPr marL="3657483"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6D10875D-C220-4729-B985-A4A81DC89EC2}" type="datetimeFigureOut">
              <a:rPr lang="en-US"/>
              <a:pPr>
                <a:defRPr/>
              </a:pPr>
              <a:t>6/5/2012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D5AD17-A726-4BD1-949F-89ECC823AB4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3829B3BD-7004-4961-8D45-1497D3685067}" type="datetimeFigureOut">
              <a:rPr lang="en-US"/>
              <a:pPr>
                <a:defRPr/>
              </a:pPr>
              <a:t>6/5/2012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A7D9B57-6B47-481A-B633-8B864776CA4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544253" y="1514480"/>
            <a:ext cx="11341098" cy="3225641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2520952" y="1514480"/>
            <a:ext cx="33870900" cy="3225641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53530690-F6F5-447A-B988-3E2BF2B42E20}" type="datetimeFigureOut">
              <a:rPr lang="en-US"/>
              <a:pPr>
                <a:defRPr/>
              </a:pPr>
              <a:t>6/5/2012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3F6EDE-2F3D-4640-8D6B-8CD09C346A5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4" name="Rectangle 3"/>
          <p:cNvSpPr/>
          <p:nvPr/>
        </p:nvSpPr>
        <p:spPr>
          <a:xfrm>
            <a:off x="1881187" y="5119690"/>
            <a:ext cx="46486764" cy="97662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04046" tIns="252026" rIns="504046" bIns="252026" anchor="ctr"/>
          <a:lstStyle/>
          <a:p>
            <a:pPr algn="ctr" defTabSz="2520232" fontAlgn="auto">
              <a:spcBef>
                <a:spcPts val="0"/>
              </a:spcBef>
              <a:spcAft>
                <a:spcPts val="0"/>
              </a:spcAft>
              <a:defRPr/>
            </a:pPr>
            <a:endParaRPr sz="1700">
              <a:solidFill>
                <a:prstClr val="white"/>
              </a:solidFill>
            </a:endParaRPr>
          </a:p>
        </p:txBody>
      </p:sp>
      <p:sp>
        <p:nvSpPr>
          <p:cNvPr id="5" name="Rectangle 4"/>
          <p:cNvSpPr/>
          <p:nvPr/>
        </p:nvSpPr>
        <p:spPr>
          <a:xfrm>
            <a:off x="1768476" y="1768476"/>
            <a:ext cx="46869348" cy="34267773"/>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504046" tIns="252026" rIns="504046" bIns="252026" anchor="ctr"/>
          <a:lstStyle/>
          <a:p>
            <a:pPr algn="ctr" defTabSz="2520232" fontAlgn="auto">
              <a:spcBef>
                <a:spcPts val="0"/>
              </a:spcBef>
              <a:spcAft>
                <a:spcPts val="0"/>
              </a:spcAft>
              <a:defRPr/>
            </a:pPr>
            <a:endParaRPr sz="1700">
              <a:solidFill>
                <a:prstClr val="white"/>
              </a:solidFill>
            </a:endParaRPr>
          </a:p>
        </p:txBody>
      </p:sp>
      <p:sp>
        <p:nvSpPr>
          <p:cNvPr id="6" name="Rectangle 5"/>
          <p:cNvSpPr/>
          <p:nvPr/>
        </p:nvSpPr>
        <p:spPr>
          <a:xfrm>
            <a:off x="2520949" y="4506913"/>
            <a:ext cx="45364402" cy="64770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504046" tIns="252026" rIns="504046" bIns="252026" anchor="ctr"/>
          <a:lstStyle/>
          <a:p>
            <a:pPr algn="ctr" defTabSz="2520232" fontAlgn="auto">
              <a:spcBef>
                <a:spcPts val="0"/>
              </a:spcBef>
              <a:spcAft>
                <a:spcPts val="0"/>
              </a:spcAft>
              <a:defRPr/>
            </a:pPr>
            <a:endParaRPr sz="1700">
              <a:solidFill>
                <a:prstClr val="white"/>
              </a:solidFill>
            </a:endParaRPr>
          </a:p>
        </p:txBody>
      </p:sp>
      <p:pic>
        <p:nvPicPr>
          <p:cNvPr id="7" name="Picture 14" descr="TitleSlideTop.jpg"/>
          <p:cNvPicPr>
            <a:picLocks noChangeAspect="1"/>
          </p:cNvPicPr>
          <p:nvPr/>
        </p:nvPicPr>
        <p:blipFill>
          <a:blip r:embed="rId2"/>
          <a:srcRect/>
          <a:stretch>
            <a:fillRect/>
          </a:stretch>
        </p:blipFill>
        <p:spPr bwMode="auto">
          <a:xfrm>
            <a:off x="2520949" y="2520949"/>
            <a:ext cx="45364402" cy="1968503"/>
          </a:xfrm>
          <a:prstGeom prst="rect">
            <a:avLst/>
          </a:prstGeom>
          <a:noFill/>
          <a:ln w="9525">
            <a:noFill/>
            <a:miter lim="800000"/>
            <a:headEnd/>
            <a:tailEnd/>
          </a:ln>
        </p:spPr>
      </p:pic>
      <p:pic>
        <p:nvPicPr>
          <p:cNvPr id="8" name="Picture 15" descr="TitleSlideBottom.jpg"/>
          <p:cNvPicPr>
            <a:picLocks noChangeAspect="1"/>
          </p:cNvPicPr>
          <p:nvPr/>
        </p:nvPicPr>
        <p:blipFill>
          <a:blip r:embed="rId3"/>
          <a:srcRect/>
          <a:stretch>
            <a:fillRect/>
          </a:stretch>
        </p:blipFill>
        <p:spPr bwMode="auto">
          <a:xfrm>
            <a:off x="2520949" y="14885991"/>
            <a:ext cx="45364402" cy="20397788"/>
          </a:xfrm>
          <a:prstGeom prst="rect">
            <a:avLst/>
          </a:prstGeom>
          <a:noFill/>
          <a:ln w="9525">
            <a:noFill/>
            <a:miter lim="800000"/>
            <a:headEnd/>
            <a:tailEnd/>
          </a:ln>
        </p:spPr>
      </p:pic>
      <p:sp>
        <p:nvSpPr>
          <p:cNvPr id="2" name="Title 1"/>
          <p:cNvSpPr>
            <a:spLocks noGrp="1"/>
          </p:cNvSpPr>
          <p:nvPr>
            <p:ph type="ctrTitle"/>
          </p:nvPr>
        </p:nvSpPr>
        <p:spPr>
          <a:xfrm>
            <a:off x="3779968" y="5337142"/>
            <a:ext cx="42994121" cy="6819679"/>
          </a:xfrm>
        </p:spPr>
        <p:txBody>
          <a:bodyPr/>
          <a:lstStyle>
            <a:lvl1pPr algn="r">
              <a:lnSpc>
                <a:spcPts val="27563"/>
              </a:lnSpc>
              <a:defRPr sz="25400">
                <a:solidFill>
                  <a:schemeClr val="accent1"/>
                </a:solidFill>
                <a:effectLst/>
              </a:defRPr>
            </a:lvl1pPr>
          </a:lstStyle>
          <a:p>
            <a:r>
              <a:rPr lang="en-US" smtClean="0"/>
              <a:t>Click to edit Master title style</a:t>
            </a:r>
            <a:endParaRPr/>
          </a:p>
        </p:txBody>
      </p:sp>
      <p:sp>
        <p:nvSpPr>
          <p:cNvPr id="3" name="Subtitle 2"/>
          <p:cNvSpPr>
            <a:spLocks noGrp="1"/>
          </p:cNvSpPr>
          <p:nvPr>
            <p:ph type="subTitle" idx="1"/>
          </p:nvPr>
        </p:nvSpPr>
        <p:spPr>
          <a:xfrm>
            <a:off x="3779968" y="12181525"/>
            <a:ext cx="42994121" cy="2569735"/>
          </a:xfrm>
        </p:spPr>
        <p:txBody>
          <a:bodyPr/>
          <a:lstStyle>
            <a:lvl1pPr marL="0" indent="0" algn="r">
              <a:lnSpc>
                <a:spcPct val="100000"/>
              </a:lnSpc>
              <a:spcBef>
                <a:spcPts val="0"/>
              </a:spcBef>
              <a:buNone/>
              <a:defRPr sz="9900">
                <a:solidFill>
                  <a:schemeClr val="tx1">
                    <a:tint val="75000"/>
                  </a:schemeClr>
                </a:solidFill>
              </a:defRPr>
            </a:lvl1pPr>
            <a:lvl2pPr marL="2520232" indent="0" algn="ctr">
              <a:buNone/>
              <a:defRPr>
                <a:solidFill>
                  <a:schemeClr val="tx1">
                    <a:tint val="75000"/>
                  </a:schemeClr>
                </a:solidFill>
              </a:defRPr>
            </a:lvl2pPr>
            <a:lvl3pPr marL="5040465" indent="0" algn="ctr">
              <a:buNone/>
              <a:defRPr>
                <a:solidFill>
                  <a:schemeClr val="tx1">
                    <a:tint val="75000"/>
                  </a:schemeClr>
                </a:solidFill>
              </a:defRPr>
            </a:lvl3pPr>
            <a:lvl4pPr marL="7560697" indent="0" algn="ctr">
              <a:buNone/>
              <a:defRPr>
                <a:solidFill>
                  <a:schemeClr val="tx1">
                    <a:tint val="75000"/>
                  </a:schemeClr>
                </a:solidFill>
              </a:defRPr>
            </a:lvl4pPr>
            <a:lvl5pPr marL="10080935" indent="0" algn="ctr">
              <a:buNone/>
              <a:defRPr>
                <a:solidFill>
                  <a:schemeClr val="tx1">
                    <a:tint val="75000"/>
                  </a:schemeClr>
                </a:solidFill>
              </a:defRPr>
            </a:lvl5pPr>
            <a:lvl6pPr marL="12601167" indent="0" algn="ctr">
              <a:buNone/>
              <a:defRPr>
                <a:solidFill>
                  <a:schemeClr val="tx1">
                    <a:tint val="75000"/>
                  </a:schemeClr>
                </a:solidFill>
              </a:defRPr>
            </a:lvl6pPr>
            <a:lvl7pPr marL="15121399" indent="0" algn="ctr">
              <a:buNone/>
              <a:defRPr>
                <a:solidFill>
                  <a:schemeClr val="tx1">
                    <a:tint val="75000"/>
                  </a:schemeClr>
                </a:solidFill>
              </a:defRPr>
            </a:lvl7pPr>
            <a:lvl8pPr marL="17641632" indent="0" algn="ctr">
              <a:buNone/>
              <a:defRPr>
                <a:solidFill>
                  <a:schemeClr val="tx1">
                    <a:tint val="75000"/>
                  </a:schemeClr>
                </a:solidFill>
              </a:defRPr>
            </a:lvl8pPr>
            <a:lvl9pPr marL="20161864" indent="0" algn="ctr">
              <a:buNone/>
              <a:defRPr>
                <a:solidFill>
                  <a:schemeClr val="tx1">
                    <a:tint val="75000"/>
                  </a:schemeClr>
                </a:solidFill>
              </a:defRPr>
            </a:lvl9pPr>
          </a:lstStyle>
          <a:p>
            <a:r>
              <a:rPr lang="en-US" smtClean="0"/>
              <a:t>Click to edit Master subtitle style</a:t>
            </a:r>
            <a:endParaRPr/>
          </a:p>
        </p:txBody>
      </p:sp>
      <p:sp>
        <p:nvSpPr>
          <p:cNvPr id="9" name="Date Placeholder 3"/>
          <p:cNvSpPr>
            <a:spLocks noGrp="1"/>
          </p:cNvSpPr>
          <p:nvPr>
            <p:ph type="dt" sz="half" idx="10"/>
          </p:nvPr>
        </p:nvSpPr>
        <p:spPr/>
        <p:txBody>
          <a:bodyPr/>
          <a:lstStyle>
            <a:lvl1pPr defTabSz="5040150">
              <a:defRPr>
                <a:ea typeface="+mn-ea"/>
                <a:cs typeface="Arial" charset="0"/>
              </a:defRPr>
            </a:lvl1pPr>
          </a:lstStyle>
          <a:p>
            <a:pPr>
              <a:defRPr/>
            </a:pPr>
            <a:fld id="{AC56C67D-AF55-4549-AF93-D5644C139154}" type="datetime1">
              <a:rPr lang="en-US"/>
              <a:pPr>
                <a:defRPr/>
              </a:pPr>
              <a:t>6/5/2012</a:t>
            </a:fld>
            <a:endParaRPr lang="en-US"/>
          </a:p>
        </p:txBody>
      </p:sp>
      <p:sp>
        <p:nvSpPr>
          <p:cNvPr id="10" name="Slide Number Placeholder 5"/>
          <p:cNvSpPr>
            <a:spLocks noGrp="1"/>
          </p:cNvSpPr>
          <p:nvPr>
            <p:ph type="sldNum" sz="quarter" idx="11"/>
          </p:nvPr>
        </p:nvSpPr>
        <p:spPr>
          <a:xfrm>
            <a:off x="23733126" y="35791778"/>
            <a:ext cx="2940048" cy="2012950"/>
          </a:xfrm>
        </p:spPr>
        <p:txBody>
          <a:bodyPr tIns="252026" bIns="252026"/>
          <a:lstStyle>
            <a:lvl1pPr algn="ctr" defTabSz="5040150">
              <a:defRPr sz="6100" b="1">
                <a:solidFill>
                  <a:srgbClr val="A6A6A6"/>
                </a:solidFill>
                <a:ea typeface="+mn-ea"/>
                <a:cs typeface="Arial" charset="0"/>
              </a:defRPr>
            </a:lvl1pPr>
          </a:lstStyle>
          <a:p>
            <a:pPr>
              <a:defRPr/>
            </a:pPr>
            <a:fld id="{3FCE9A92-22EB-41D0-800F-3CEEA484C5BC}" type="slidenum">
              <a:rPr lang="en-US"/>
              <a:pPr>
                <a:defRPr/>
              </a:pPr>
              <a:t>‹#›</a:t>
            </a:fld>
            <a:endParaRPr lang="en-US"/>
          </a:p>
        </p:txBody>
      </p:sp>
      <p:sp>
        <p:nvSpPr>
          <p:cNvPr id="11" name="Footer Placeholder 4"/>
          <p:cNvSpPr>
            <a:spLocks noGrp="1"/>
          </p:cNvSpPr>
          <p:nvPr>
            <p:ph type="ftr" sz="quarter" idx="12"/>
          </p:nvPr>
        </p:nvSpPr>
        <p:spPr/>
        <p:txBody>
          <a:bodyPr/>
          <a:lstStyle>
            <a:lvl1pPr defTabSz="5040150">
              <a:defRPr>
                <a:ea typeface="+mn-ea"/>
                <a:cs typeface="Arial" charset="0"/>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defTabSz="5040150">
              <a:defRPr>
                <a:ea typeface="+mn-ea"/>
                <a:cs typeface="Arial" charset="0"/>
              </a:defRPr>
            </a:lvl1pPr>
          </a:lstStyle>
          <a:p>
            <a:pPr>
              <a:defRPr/>
            </a:pPr>
            <a:fld id="{A88444B9-A74F-42E2-844E-349423C5AB3A}" type="datetime1">
              <a:rPr lang="en-US"/>
              <a:pPr>
                <a:defRPr/>
              </a:pPr>
              <a:t>6/5/2012</a:t>
            </a:fld>
            <a:endParaRPr lang="en-US"/>
          </a:p>
        </p:txBody>
      </p:sp>
      <p:sp>
        <p:nvSpPr>
          <p:cNvPr id="5" name="Footer Placeholder 4"/>
          <p:cNvSpPr>
            <a:spLocks noGrp="1"/>
          </p:cNvSpPr>
          <p:nvPr>
            <p:ph type="ftr" sz="quarter" idx="11"/>
          </p:nvPr>
        </p:nvSpPr>
        <p:spPr/>
        <p:txBody>
          <a:bodyPr/>
          <a:lstStyle>
            <a:lvl1pPr defTabSz="5040150">
              <a:defRPr>
                <a:ea typeface="+mn-ea"/>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5040150">
              <a:defRPr sz="1100">
                <a:ea typeface="+mn-ea"/>
                <a:cs typeface="Arial" charset="0"/>
              </a:defRPr>
            </a:lvl1pPr>
          </a:lstStyle>
          <a:p>
            <a:pPr>
              <a:defRPr/>
            </a:pPr>
            <a:fld id="{F2FC5B31-AFBD-4228-B1A0-9167878AFD1D}"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useBgFill="1">
        <p:nvSpPr>
          <p:cNvPr id="4" name="Rectangle 3"/>
          <p:cNvSpPr/>
          <p:nvPr/>
        </p:nvSpPr>
        <p:spPr>
          <a:xfrm>
            <a:off x="1803403" y="2003427"/>
            <a:ext cx="46520098" cy="138795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04046" tIns="252026" rIns="504046" bIns="252026" anchor="ctr"/>
          <a:lstStyle/>
          <a:p>
            <a:pPr algn="ctr" defTabSz="2520232" fontAlgn="auto">
              <a:spcBef>
                <a:spcPts val="0"/>
              </a:spcBef>
              <a:spcAft>
                <a:spcPts val="0"/>
              </a:spcAft>
              <a:defRPr/>
            </a:pPr>
            <a:endParaRPr sz="1700">
              <a:solidFill>
                <a:prstClr val="white"/>
              </a:solidFill>
            </a:endParaRPr>
          </a:p>
        </p:txBody>
      </p:sp>
      <p:pic>
        <p:nvPicPr>
          <p:cNvPr id="5" name="Picture 12" descr="SectionHeaderLeft.jpg"/>
          <p:cNvPicPr>
            <a:picLocks noChangeAspect="1"/>
          </p:cNvPicPr>
          <p:nvPr/>
        </p:nvPicPr>
        <p:blipFill>
          <a:blip r:embed="rId2"/>
          <a:srcRect/>
          <a:stretch>
            <a:fillRect/>
          </a:stretch>
        </p:blipFill>
        <p:spPr bwMode="auto">
          <a:xfrm>
            <a:off x="2590803" y="2520949"/>
            <a:ext cx="12225336" cy="32762827"/>
          </a:xfrm>
          <a:prstGeom prst="rect">
            <a:avLst/>
          </a:prstGeom>
          <a:noFill/>
          <a:ln w="9525">
            <a:noFill/>
            <a:miter lim="800000"/>
            <a:headEnd/>
            <a:tailEnd/>
          </a:ln>
        </p:spPr>
      </p:pic>
      <p:sp>
        <p:nvSpPr>
          <p:cNvPr id="6" name="Rectangle 5"/>
          <p:cNvSpPr/>
          <p:nvPr/>
        </p:nvSpPr>
        <p:spPr>
          <a:xfrm>
            <a:off x="1768476" y="1768476"/>
            <a:ext cx="46869348" cy="34267773"/>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504046" tIns="252026" rIns="504046" bIns="252026" anchor="ctr"/>
          <a:lstStyle/>
          <a:p>
            <a:pPr algn="ctr" defTabSz="2520232" fontAlgn="auto">
              <a:spcBef>
                <a:spcPts val="0"/>
              </a:spcBef>
              <a:spcAft>
                <a:spcPts val="0"/>
              </a:spcAft>
              <a:defRPr/>
            </a:pPr>
            <a:endParaRPr sz="1700">
              <a:solidFill>
                <a:prstClr val="white"/>
              </a:solidFill>
            </a:endParaRPr>
          </a:p>
        </p:txBody>
      </p:sp>
      <p:sp>
        <p:nvSpPr>
          <p:cNvPr id="7" name="Rectangle 6"/>
          <p:cNvSpPr/>
          <p:nvPr/>
        </p:nvSpPr>
        <p:spPr>
          <a:xfrm rot="5400000">
            <a:off x="-1228725" y="18573752"/>
            <a:ext cx="32762827" cy="65722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504046" tIns="252026" rIns="504046" bIns="252026" anchor="ctr"/>
          <a:lstStyle/>
          <a:p>
            <a:pPr algn="ctr" defTabSz="2520232" fontAlgn="auto">
              <a:spcBef>
                <a:spcPts val="0"/>
              </a:spcBef>
              <a:spcAft>
                <a:spcPts val="0"/>
              </a:spcAft>
              <a:defRPr/>
            </a:pPr>
            <a:endParaRPr sz="1700">
              <a:solidFill>
                <a:prstClr val="white"/>
              </a:solidFill>
            </a:endParaRPr>
          </a:p>
        </p:txBody>
      </p:sp>
      <p:sp>
        <p:nvSpPr>
          <p:cNvPr id="2" name="Title 1"/>
          <p:cNvSpPr>
            <a:spLocks noGrp="1"/>
          </p:cNvSpPr>
          <p:nvPr>
            <p:ph type="title"/>
          </p:nvPr>
        </p:nvSpPr>
        <p:spPr>
          <a:xfrm>
            <a:off x="17077959" y="19711115"/>
            <a:ext cx="29749149" cy="7389324"/>
          </a:xfrm>
        </p:spPr>
        <p:txBody>
          <a:bodyPr/>
          <a:lstStyle>
            <a:lvl1pPr algn="r">
              <a:defRPr sz="25400" b="0" cap="none" baseline="0">
                <a:solidFill>
                  <a:schemeClr val="accent1"/>
                </a:solidFill>
                <a:effectLst/>
              </a:defRPr>
            </a:lvl1pPr>
          </a:lstStyle>
          <a:p>
            <a:r>
              <a:rPr lang="en-US" smtClean="0"/>
              <a:t>Click to edit Master title style</a:t>
            </a:r>
            <a:endParaRPr/>
          </a:p>
        </p:txBody>
      </p:sp>
      <p:sp>
        <p:nvSpPr>
          <p:cNvPr id="3" name="Text Placeholder 2"/>
          <p:cNvSpPr>
            <a:spLocks noGrp="1"/>
          </p:cNvSpPr>
          <p:nvPr>
            <p:ph type="body" idx="1"/>
          </p:nvPr>
        </p:nvSpPr>
        <p:spPr>
          <a:xfrm>
            <a:off x="17077959" y="27453887"/>
            <a:ext cx="29749149" cy="4470108"/>
          </a:xfrm>
        </p:spPr>
        <p:txBody>
          <a:bodyPr tIns="0" bIns="0">
            <a:normAutofit/>
          </a:bodyPr>
          <a:lstStyle>
            <a:lvl1pPr marL="0" indent="0" algn="r">
              <a:spcBef>
                <a:spcPts val="1654"/>
              </a:spcBef>
              <a:buNone/>
              <a:defRPr sz="9900">
                <a:solidFill>
                  <a:schemeClr val="tx1">
                    <a:lumMod val="50000"/>
                    <a:lumOff val="50000"/>
                  </a:schemeClr>
                </a:solidFill>
              </a:defRPr>
            </a:lvl1pPr>
            <a:lvl2pPr marL="2520232" indent="0">
              <a:buNone/>
              <a:defRPr sz="9900">
                <a:solidFill>
                  <a:schemeClr val="tx1">
                    <a:tint val="75000"/>
                  </a:schemeClr>
                </a:solidFill>
              </a:defRPr>
            </a:lvl2pPr>
            <a:lvl3pPr marL="5040465" indent="0">
              <a:buNone/>
              <a:defRPr sz="8800">
                <a:solidFill>
                  <a:schemeClr val="tx1">
                    <a:tint val="75000"/>
                  </a:schemeClr>
                </a:solidFill>
              </a:defRPr>
            </a:lvl3pPr>
            <a:lvl4pPr marL="7560697" indent="0">
              <a:buNone/>
              <a:defRPr sz="7700">
                <a:solidFill>
                  <a:schemeClr val="tx1">
                    <a:tint val="75000"/>
                  </a:schemeClr>
                </a:solidFill>
              </a:defRPr>
            </a:lvl4pPr>
            <a:lvl5pPr marL="10080935" indent="0">
              <a:buNone/>
              <a:defRPr sz="7700">
                <a:solidFill>
                  <a:schemeClr val="tx1">
                    <a:tint val="75000"/>
                  </a:schemeClr>
                </a:solidFill>
              </a:defRPr>
            </a:lvl5pPr>
            <a:lvl6pPr marL="12601167" indent="0">
              <a:buNone/>
              <a:defRPr sz="7700">
                <a:solidFill>
                  <a:schemeClr val="tx1">
                    <a:tint val="75000"/>
                  </a:schemeClr>
                </a:solidFill>
              </a:defRPr>
            </a:lvl6pPr>
            <a:lvl7pPr marL="15121399" indent="0">
              <a:buNone/>
              <a:defRPr sz="7700">
                <a:solidFill>
                  <a:schemeClr val="tx1">
                    <a:tint val="75000"/>
                  </a:schemeClr>
                </a:solidFill>
              </a:defRPr>
            </a:lvl7pPr>
            <a:lvl8pPr marL="17641632" indent="0">
              <a:buNone/>
              <a:defRPr sz="7700">
                <a:solidFill>
                  <a:schemeClr val="tx1">
                    <a:tint val="75000"/>
                  </a:schemeClr>
                </a:solidFill>
              </a:defRPr>
            </a:lvl8pPr>
            <a:lvl9pPr marL="20161864" indent="0">
              <a:buNone/>
              <a:defRPr sz="77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defTabSz="5040150">
              <a:defRPr>
                <a:ea typeface="+mn-ea"/>
                <a:cs typeface="Arial" charset="0"/>
              </a:defRPr>
            </a:lvl1pPr>
          </a:lstStyle>
          <a:p>
            <a:pPr>
              <a:defRPr/>
            </a:pPr>
            <a:fld id="{BD5776EF-3593-4896-A0F4-2AB489E95545}" type="datetime1">
              <a:rPr lang="en-US"/>
              <a:pPr>
                <a:defRPr/>
              </a:pPr>
              <a:t>6/5/2012</a:t>
            </a:fld>
            <a:endParaRPr lang="en-US"/>
          </a:p>
        </p:txBody>
      </p:sp>
      <p:sp>
        <p:nvSpPr>
          <p:cNvPr id="9" name="Footer Placeholder 4"/>
          <p:cNvSpPr>
            <a:spLocks noGrp="1"/>
          </p:cNvSpPr>
          <p:nvPr>
            <p:ph type="ftr" sz="quarter" idx="11"/>
          </p:nvPr>
        </p:nvSpPr>
        <p:spPr/>
        <p:txBody>
          <a:bodyPr/>
          <a:lstStyle>
            <a:lvl1pPr defTabSz="5040150">
              <a:defRPr>
                <a:ea typeface="+mn-ea"/>
                <a:cs typeface="Arial" charset="0"/>
              </a:defRPr>
            </a:lvl1pPr>
          </a:lstStyle>
          <a:p>
            <a:pPr>
              <a:defRPr/>
            </a:pPr>
            <a:endParaRPr lang="en-US"/>
          </a:p>
        </p:txBody>
      </p:sp>
      <p:sp>
        <p:nvSpPr>
          <p:cNvPr id="10" name="Slide Number Placeholder 5"/>
          <p:cNvSpPr>
            <a:spLocks noGrp="1"/>
          </p:cNvSpPr>
          <p:nvPr>
            <p:ph type="sldNum" sz="quarter" idx="12"/>
          </p:nvPr>
        </p:nvSpPr>
        <p:spPr>
          <a:xfrm>
            <a:off x="23741064" y="35791778"/>
            <a:ext cx="2941635" cy="2012950"/>
          </a:xfrm>
        </p:spPr>
        <p:txBody>
          <a:bodyPr tIns="252026" bIns="252026"/>
          <a:lstStyle>
            <a:lvl1pPr algn="ctr" defTabSz="5040150">
              <a:defRPr sz="6100" b="1">
                <a:solidFill>
                  <a:srgbClr val="A6A6A6"/>
                </a:solidFill>
                <a:ea typeface="+mn-ea"/>
                <a:cs typeface="Arial" charset="0"/>
              </a:defRPr>
            </a:lvl1pPr>
          </a:lstStyle>
          <a:p>
            <a:pPr>
              <a:defRPr/>
            </a:pPr>
            <a:fld id="{8301CFF8-0639-41DB-8E36-8F9BF2CAB417}"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3632208" y="12601583"/>
            <a:ext cx="20162520" cy="21168899"/>
          </a:xfrm>
        </p:spPr>
        <p:txBody>
          <a:bodyPr>
            <a:normAutofit/>
          </a:bodyPr>
          <a:lstStyle>
            <a:lvl1pPr>
              <a:defRPr sz="9900"/>
            </a:lvl1pPr>
            <a:lvl2pPr>
              <a:defRPr sz="9900"/>
            </a:lvl2pPr>
            <a:lvl3pPr>
              <a:defRPr sz="99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26632585" y="12601583"/>
            <a:ext cx="20162520" cy="21168899"/>
          </a:xfrm>
        </p:spPr>
        <p:txBody>
          <a:bodyPr/>
          <a:lstStyle>
            <a:lvl1pPr>
              <a:defRPr sz="9900"/>
            </a:lvl1pPr>
            <a:lvl2pPr>
              <a:defRPr sz="9900"/>
            </a:lvl2pPr>
            <a:lvl3pPr>
              <a:defRPr sz="99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defTabSz="5040150">
              <a:defRPr>
                <a:ea typeface="+mn-ea"/>
                <a:cs typeface="Arial" charset="0"/>
              </a:defRPr>
            </a:lvl1pPr>
          </a:lstStyle>
          <a:p>
            <a:pPr>
              <a:defRPr/>
            </a:pPr>
            <a:fld id="{0B1693DF-4941-43D5-A5AC-165DF5A314FF}" type="datetime1">
              <a:rPr lang="en-US"/>
              <a:pPr>
                <a:defRPr/>
              </a:pPr>
              <a:t>6/5/2012</a:t>
            </a:fld>
            <a:endParaRPr lang="en-US"/>
          </a:p>
        </p:txBody>
      </p:sp>
      <p:sp>
        <p:nvSpPr>
          <p:cNvPr id="6" name="Footer Placeholder 4"/>
          <p:cNvSpPr>
            <a:spLocks noGrp="1"/>
          </p:cNvSpPr>
          <p:nvPr>
            <p:ph type="ftr" sz="quarter" idx="11"/>
          </p:nvPr>
        </p:nvSpPr>
        <p:spPr/>
        <p:txBody>
          <a:bodyPr/>
          <a:lstStyle>
            <a:lvl1pPr defTabSz="5040150">
              <a:defRPr>
                <a:ea typeface="+mn-ea"/>
                <a:cs typeface="Arial" charset="0"/>
              </a:defRPr>
            </a:lvl1pPr>
          </a:lstStyle>
          <a:p>
            <a:pPr>
              <a:defRPr/>
            </a:pPr>
            <a:endParaRPr lang="en-US"/>
          </a:p>
        </p:txBody>
      </p:sp>
      <p:sp>
        <p:nvSpPr>
          <p:cNvPr id="7" name="Slide Number Placeholder 5"/>
          <p:cNvSpPr>
            <a:spLocks noGrp="1"/>
          </p:cNvSpPr>
          <p:nvPr>
            <p:ph type="sldNum" sz="quarter" idx="12"/>
          </p:nvPr>
        </p:nvSpPr>
        <p:spPr/>
        <p:txBody>
          <a:bodyPr/>
          <a:lstStyle>
            <a:lvl1pPr defTabSz="5040150">
              <a:defRPr sz="1100">
                <a:ea typeface="+mn-ea"/>
                <a:cs typeface="Arial" charset="0"/>
              </a:defRPr>
            </a:lvl1pPr>
          </a:lstStyle>
          <a:p>
            <a:pPr>
              <a:defRPr/>
            </a:pPr>
            <a:fld id="{9E829CB5-BF70-40FF-9F5E-8755A458215A}"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15905169" y="24717377"/>
            <a:ext cx="18605498" cy="9526"/>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3656926" y="11245955"/>
            <a:ext cx="20162520" cy="4026413"/>
          </a:xfrm>
        </p:spPr>
        <p:txBody>
          <a:bodyPr tIns="0" bIns="0" anchor="ctr">
            <a:noAutofit/>
          </a:bodyPr>
          <a:lstStyle>
            <a:lvl1pPr marL="0" indent="0" algn="ctr">
              <a:lnSpc>
                <a:spcPts val="16538"/>
              </a:lnSpc>
              <a:spcBef>
                <a:spcPts val="1654"/>
              </a:spcBef>
              <a:buNone/>
              <a:defRPr sz="14300" b="1">
                <a:solidFill>
                  <a:schemeClr val="accent1"/>
                </a:solidFill>
              </a:defRPr>
            </a:lvl1pPr>
            <a:lvl2pPr marL="2520232" indent="0">
              <a:buNone/>
              <a:defRPr sz="11000" b="1"/>
            </a:lvl2pPr>
            <a:lvl3pPr marL="5040465" indent="0">
              <a:buNone/>
              <a:defRPr sz="9900" b="1"/>
            </a:lvl3pPr>
            <a:lvl4pPr marL="7560697" indent="0">
              <a:buNone/>
              <a:defRPr sz="8800" b="1"/>
            </a:lvl4pPr>
            <a:lvl5pPr marL="10080935" indent="0">
              <a:buNone/>
              <a:defRPr sz="8800" b="1"/>
            </a:lvl5pPr>
            <a:lvl6pPr marL="12601167" indent="0">
              <a:buNone/>
              <a:defRPr sz="8800" b="1"/>
            </a:lvl6pPr>
            <a:lvl7pPr marL="15121399" indent="0">
              <a:buNone/>
              <a:defRPr sz="8800" b="1"/>
            </a:lvl7pPr>
            <a:lvl8pPr marL="17641632" indent="0">
              <a:buNone/>
              <a:defRPr sz="8800" b="1"/>
            </a:lvl8pPr>
            <a:lvl9pPr marL="20161864" indent="0">
              <a:buNone/>
              <a:defRPr sz="8800" b="1"/>
            </a:lvl9pPr>
          </a:lstStyle>
          <a:p>
            <a:pPr lvl="0"/>
            <a:r>
              <a:rPr lang="en-US" smtClean="0"/>
              <a:t>Click to edit Master text styles</a:t>
            </a:r>
          </a:p>
        </p:txBody>
      </p:sp>
      <p:sp>
        <p:nvSpPr>
          <p:cNvPr id="4" name="Content Placeholder 3"/>
          <p:cNvSpPr>
            <a:spLocks noGrp="1"/>
          </p:cNvSpPr>
          <p:nvPr>
            <p:ph sz="half" idx="2"/>
          </p:nvPr>
        </p:nvSpPr>
        <p:spPr>
          <a:xfrm>
            <a:off x="3656926" y="15419427"/>
            <a:ext cx="20162520" cy="18351046"/>
          </a:xfrm>
        </p:spPr>
        <p:txBody>
          <a:bodyPr>
            <a:normAutofit/>
          </a:bodyPr>
          <a:lstStyle>
            <a:lvl1pPr>
              <a:defRPr sz="9900"/>
            </a:lvl1pPr>
            <a:lvl2pPr>
              <a:defRPr sz="9900"/>
            </a:lvl2pPr>
            <a:lvl3pPr>
              <a:defRPr sz="9900"/>
            </a:lvl3pPr>
            <a:lvl4pPr>
              <a:defRPr sz="9900"/>
            </a:lvl4pPr>
            <a:lvl5pPr>
              <a:defRPr sz="99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26614526" y="11245955"/>
            <a:ext cx="20162520" cy="4026413"/>
          </a:xfrm>
        </p:spPr>
        <p:txBody>
          <a:bodyPr tIns="0" bIns="0" anchor="ctr">
            <a:noAutofit/>
          </a:bodyPr>
          <a:lstStyle>
            <a:lvl1pPr marL="0" indent="0" algn="ctr">
              <a:lnSpc>
                <a:spcPts val="16538"/>
              </a:lnSpc>
              <a:spcBef>
                <a:spcPts val="1654"/>
              </a:spcBef>
              <a:buNone/>
              <a:defRPr sz="14300" b="1">
                <a:solidFill>
                  <a:schemeClr val="accent1"/>
                </a:solidFill>
              </a:defRPr>
            </a:lvl1pPr>
            <a:lvl2pPr marL="2520232" indent="0">
              <a:buNone/>
              <a:defRPr sz="11000" b="1"/>
            </a:lvl2pPr>
            <a:lvl3pPr marL="5040465" indent="0">
              <a:buNone/>
              <a:defRPr sz="9900" b="1"/>
            </a:lvl3pPr>
            <a:lvl4pPr marL="7560697" indent="0">
              <a:buNone/>
              <a:defRPr sz="8800" b="1"/>
            </a:lvl4pPr>
            <a:lvl5pPr marL="10080935" indent="0">
              <a:buNone/>
              <a:defRPr sz="8800" b="1"/>
            </a:lvl5pPr>
            <a:lvl6pPr marL="12601167" indent="0">
              <a:buNone/>
              <a:defRPr sz="8800" b="1"/>
            </a:lvl6pPr>
            <a:lvl7pPr marL="15121399" indent="0">
              <a:buNone/>
              <a:defRPr sz="8800" b="1"/>
            </a:lvl7pPr>
            <a:lvl8pPr marL="17641632" indent="0">
              <a:buNone/>
              <a:defRPr sz="8800" b="1"/>
            </a:lvl8pPr>
            <a:lvl9pPr marL="20161864" indent="0">
              <a:buNone/>
              <a:defRPr sz="8800" b="1"/>
            </a:lvl9pPr>
          </a:lstStyle>
          <a:p>
            <a:pPr lvl="0"/>
            <a:r>
              <a:rPr lang="en-US" smtClean="0"/>
              <a:t>Click to edit Master text styles</a:t>
            </a:r>
          </a:p>
        </p:txBody>
      </p:sp>
      <p:sp>
        <p:nvSpPr>
          <p:cNvPr id="6" name="Content Placeholder 5"/>
          <p:cNvSpPr>
            <a:spLocks noGrp="1"/>
          </p:cNvSpPr>
          <p:nvPr>
            <p:ph sz="quarter" idx="4"/>
          </p:nvPr>
        </p:nvSpPr>
        <p:spPr>
          <a:xfrm>
            <a:off x="26614526" y="15419427"/>
            <a:ext cx="20162520" cy="18351046"/>
          </a:xfrm>
        </p:spPr>
        <p:txBody>
          <a:bodyPr>
            <a:normAutofit/>
          </a:bodyPr>
          <a:lstStyle>
            <a:lvl1pPr>
              <a:defRPr sz="9900"/>
            </a:lvl1pPr>
            <a:lvl2pPr>
              <a:defRPr sz="9900"/>
            </a:lvl2pPr>
            <a:lvl3pPr>
              <a:defRPr sz="9900"/>
            </a:lvl3pPr>
            <a:lvl4pPr>
              <a:defRPr sz="9900"/>
            </a:lvl4pPr>
            <a:lvl5pPr>
              <a:defRPr sz="99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6"/>
          <p:cNvSpPr>
            <a:spLocks noGrp="1"/>
          </p:cNvSpPr>
          <p:nvPr>
            <p:ph type="dt" sz="half" idx="10"/>
          </p:nvPr>
        </p:nvSpPr>
        <p:spPr/>
        <p:txBody>
          <a:bodyPr/>
          <a:lstStyle>
            <a:lvl1pPr defTabSz="5040150">
              <a:defRPr>
                <a:ea typeface="+mn-ea"/>
                <a:cs typeface="Arial" charset="0"/>
              </a:defRPr>
            </a:lvl1pPr>
          </a:lstStyle>
          <a:p>
            <a:pPr>
              <a:defRPr/>
            </a:pPr>
            <a:fld id="{C01F3C63-50EE-4409-AEA1-F51898A53333}" type="datetime1">
              <a:rPr lang="en-US"/>
              <a:pPr>
                <a:defRPr/>
              </a:pPr>
              <a:t>6/5/2012</a:t>
            </a:fld>
            <a:endParaRPr lang="en-US"/>
          </a:p>
        </p:txBody>
      </p:sp>
      <p:sp>
        <p:nvSpPr>
          <p:cNvPr id="9" name="Footer Placeholder 7"/>
          <p:cNvSpPr>
            <a:spLocks noGrp="1"/>
          </p:cNvSpPr>
          <p:nvPr>
            <p:ph type="ftr" sz="quarter" idx="11"/>
          </p:nvPr>
        </p:nvSpPr>
        <p:spPr/>
        <p:txBody>
          <a:bodyPr/>
          <a:lstStyle>
            <a:lvl1pPr defTabSz="5040150">
              <a:defRPr>
                <a:ea typeface="+mn-ea"/>
                <a:cs typeface="Arial" charset="0"/>
              </a:defRPr>
            </a:lvl1pPr>
          </a:lstStyle>
          <a:p>
            <a:pPr>
              <a:defRPr/>
            </a:pPr>
            <a:endParaRPr lang="en-US"/>
          </a:p>
        </p:txBody>
      </p:sp>
      <p:sp>
        <p:nvSpPr>
          <p:cNvPr id="10" name="Slide Number Placeholder 8"/>
          <p:cNvSpPr>
            <a:spLocks noGrp="1"/>
          </p:cNvSpPr>
          <p:nvPr>
            <p:ph type="sldNum" sz="quarter" idx="12"/>
          </p:nvPr>
        </p:nvSpPr>
        <p:spPr/>
        <p:txBody>
          <a:bodyPr/>
          <a:lstStyle>
            <a:lvl1pPr defTabSz="5040150">
              <a:defRPr sz="1100">
                <a:ea typeface="+mn-ea"/>
                <a:cs typeface="Arial" charset="0"/>
              </a:defRPr>
            </a:lvl1pPr>
          </a:lstStyle>
          <a:p>
            <a:pPr>
              <a:defRPr/>
            </a:pPr>
            <a:fld id="{E79B7DB2-DC26-4C0C-BF06-4BEEB90C79E4}"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3605450" y="12601581"/>
            <a:ext cx="43265408" cy="10081260"/>
          </a:xfrm>
        </p:spPr>
        <p:txBody>
          <a:bodyPr>
            <a:normAutofit/>
          </a:bodyPr>
          <a:lstStyle>
            <a:lvl1pPr>
              <a:defRPr sz="9900"/>
            </a:lvl1pPr>
            <a:lvl2pPr>
              <a:defRPr sz="9900"/>
            </a:lvl2pPr>
            <a:lvl3pPr>
              <a:defRPr sz="99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3"/>
          </p:nvPr>
        </p:nvSpPr>
        <p:spPr>
          <a:xfrm>
            <a:off x="3605450" y="23720100"/>
            <a:ext cx="43265408" cy="10081260"/>
          </a:xfrm>
        </p:spPr>
        <p:txBody>
          <a:bodyPr>
            <a:normAutofit/>
          </a:bodyPr>
          <a:lstStyle>
            <a:lvl1pPr>
              <a:defRPr sz="9900"/>
            </a:lvl1pPr>
            <a:lvl2pPr>
              <a:defRPr sz="9900"/>
            </a:lvl2pPr>
            <a:lvl3pPr>
              <a:defRPr sz="99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4"/>
          </p:nvPr>
        </p:nvSpPr>
        <p:spPr/>
        <p:txBody>
          <a:bodyPr/>
          <a:lstStyle>
            <a:lvl1pPr defTabSz="5040150">
              <a:defRPr>
                <a:ea typeface="+mn-ea"/>
                <a:cs typeface="Arial" charset="0"/>
              </a:defRPr>
            </a:lvl1pPr>
          </a:lstStyle>
          <a:p>
            <a:pPr>
              <a:defRPr/>
            </a:pPr>
            <a:fld id="{F628DE0A-DCDE-4171-8542-4A54D048B8DF}" type="datetime1">
              <a:rPr lang="en-US"/>
              <a:pPr>
                <a:defRPr/>
              </a:pPr>
              <a:t>6/5/2012</a:t>
            </a:fld>
            <a:endParaRPr lang="en-US"/>
          </a:p>
        </p:txBody>
      </p:sp>
      <p:sp>
        <p:nvSpPr>
          <p:cNvPr id="6" name="Footer Placeholder 4"/>
          <p:cNvSpPr>
            <a:spLocks noGrp="1"/>
          </p:cNvSpPr>
          <p:nvPr>
            <p:ph type="ftr" sz="quarter" idx="15"/>
          </p:nvPr>
        </p:nvSpPr>
        <p:spPr/>
        <p:txBody>
          <a:bodyPr/>
          <a:lstStyle>
            <a:lvl1pPr defTabSz="5040150">
              <a:defRPr>
                <a:ea typeface="+mn-ea"/>
                <a:cs typeface="Arial" charset="0"/>
              </a:defRPr>
            </a:lvl1pPr>
          </a:lstStyle>
          <a:p>
            <a:pPr>
              <a:defRPr/>
            </a:pPr>
            <a:endParaRPr lang="en-US"/>
          </a:p>
        </p:txBody>
      </p:sp>
      <p:sp>
        <p:nvSpPr>
          <p:cNvPr id="7" name="Slide Number Placeholder 5"/>
          <p:cNvSpPr>
            <a:spLocks noGrp="1"/>
          </p:cNvSpPr>
          <p:nvPr>
            <p:ph type="sldNum" sz="quarter" idx="16"/>
          </p:nvPr>
        </p:nvSpPr>
        <p:spPr/>
        <p:txBody>
          <a:bodyPr/>
          <a:lstStyle>
            <a:lvl1pPr defTabSz="5040150">
              <a:defRPr sz="1100">
                <a:ea typeface="+mn-ea"/>
                <a:cs typeface="Arial" charset="0"/>
              </a:defRPr>
            </a:lvl1pPr>
          </a:lstStyle>
          <a:p>
            <a:pPr>
              <a:defRPr/>
            </a:pPr>
            <a:fld id="{2FFDE6DE-BCC3-41A7-9D86-1B9D7481E52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26614526" y="12601581"/>
            <a:ext cx="20162520" cy="10081260"/>
          </a:xfrm>
        </p:spPr>
        <p:txBody>
          <a:bodyPr>
            <a:normAutofit/>
          </a:bodyPr>
          <a:lstStyle>
            <a:lvl1pPr>
              <a:defRPr sz="9900"/>
            </a:lvl1pPr>
            <a:lvl2pPr>
              <a:defRPr sz="9900"/>
            </a:lvl2pPr>
            <a:lvl3pPr>
              <a:defRPr sz="99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3"/>
          </p:nvPr>
        </p:nvSpPr>
        <p:spPr>
          <a:xfrm>
            <a:off x="26614526" y="23720100"/>
            <a:ext cx="20162520" cy="10081260"/>
          </a:xfrm>
        </p:spPr>
        <p:txBody>
          <a:bodyPr>
            <a:normAutofit/>
          </a:bodyPr>
          <a:lstStyle>
            <a:lvl1pPr>
              <a:defRPr sz="9900"/>
            </a:lvl1pPr>
            <a:lvl2pPr>
              <a:defRPr sz="9900"/>
            </a:lvl2pPr>
            <a:lvl3pPr>
              <a:defRPr sz="99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4"/>
          </p:nvPr>
        </p:nvSpPr>
        <p:spPr>
          <a:xfrm>
            <a:off x="3605644" y="12601583"/>
            <a:ext cx="20162520" cy="21168899"/>
          </a:xfrm>
        </p:spPr>
        <p:txBody>
          <a:bodyPr>
            <a:normAutofit/>
          </a:bodyPr>
          <a:lstStyle>
            <a:lvl1pPr>
              <a:defRPr sz="9900"/>
            </a:lvl1pPr>
            <a:lvl2pPr>
              <a:defRPr sz="9900"/>
            </a:lvl2pPr>
            <a:lvl3pPr>
              <a:defRPr sz="99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5"/>
          </p:nvPr>
        </p:nvSpPr>
        <p:spPr/>
        <p:txBody>
          <a:bodyPr/>
          <a:lstStyle>
            <a:lvl1pPr defTabSz="5040150">
              <a:defRPr>
                <a:ea typeface="+mn-ea"/>
                <a:cs typeface="Arial" charset="0"/>
              </a:defRPr>
            </a:lvl1pPr>
          </a:lstStyle>
          <a:p>
            <a:pPr>
              <a:defRPr/>
            </a:pPr>
            <a:fld id="{6F1FA2DD-F487-47F4-9DAA-B2F09BF7FE9C}" type="datetime1">
              <a:rPr lang="en-US"/>
              <a:pPr>
                <a:defRPr/>
              </a:pPr>
              <a:t>6/5/2012</a:t>
            </a:fld>
            <a:endParaRPr lang="en-US"/>
          </a:p>
        </p:txBody>
      </p:sp>
      <p:sp>
        <p:nvSpPr>
          <p:cNvPr id="7" name="Footer Placeholder 4"/>
          <p:cNvSpPr>
            <a:spLocks noGrp="1"/>
          </p:cNvSpPr>
          <p:nvPr>
            <p:ph type="ftr" sz="quarter" idx="16"/>
          </p:nvPr>
        </p:nvSpPr>
        <p:spPr/>
        <p:txBody>
          <a:bodyPr/>
          <a:lstStyle>
            <a:lvl1pPr defTabSz="5040150">
              <a:defRPr>
                <a:ea typeface="+mn-ea"/>
                <a:cs typeface="Arial" charset="0"/>
              </a:defRPr>
            </a:lvl1pPr>
          </a:lstStyle>
          <a:p>
            <a:pPr>
              <a:defRPr/>
            </a:pPr>
            <a:endParaRPr lang="en-US"/>
          </a:p>
        </p:txBody>
      </p:sp>
      <p:sp>
        <p:nvSpPr>
          <p:cNvPr id="10" name="Slide Number Placeholder 5"/>
          <p:cNvSpPr>
            <a:spLocks noGrp="1"/>
          </p:cNvSpPr>
          <p:nvPr>
            <p:ph type="sldNum" sz="quarter" idx="17"/>
          </p:nvPr>
        </p:nvSpPr>
        <p:spPr/>
        <p:txBody>
          <a:bodyPr/>
          <a:lstStyle>
            <a:lvl1pPr defTabSz="5040150">
              <a:defRPr sz="1100">
                <a:ea typeface="+mn-ea"/>
                <a:cs typeface="Arial" charset="0"/>
              </a:defRPr>
            </a:lvl1pPr>
          </a:lstStyle>
          <a:p>
            <a:pPr>
              <a:defRPr/>
            </a:pPr>
            <a:fld id="{FF2EC1CA-B1CF-42D4-8D43-582D76C6A5C4}"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26614526" y="12601581"/>
            <a:ext cx="20162520" cy="10081260"/>
          </a:xfrm>
        </p:spPr>
        <p:txBody>
          <a:bodyPr>
            <a:normAutofit/>
          </a:bodyPr>
          <a:lstStyle>
            <a:lvl1pPr>
              <a:defRPr sz="9900"/>
            </a:lvl1pPr>
            <a:lvl2pPr>
              <a:defRPr sz="9900"/>
            </a:lvl2pPr>
            <a:lvl3pPr>
              <a:defRPr sz="99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3"/>
          </p:nvPr>
        </p:nvSpPr>
        <p:spPr>
          <a:xfrm>
            <a:off x="26614526" y="23720100"/>
            <a:ext cx="20162520" cy="10081260"/>
          </a:xfrm>
        </p:spPr>
        <p:txBody>
          <a:bodyPr>
            <a:normAutofit/>
          </a:bodyPr>
          <a:lstStyle>
            <a:lvl1pPr>
              <a:defRPr sz="9900"/>
            </a:lvl1pPr>
            <a:lvl2pPr>
              <a:defRPr sz="9900"/>
            </a:lvl2pPr>
            <a:lvl3pPr>
              <a:defRPr sz="99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3632219" y="12601581"/>
            <a:ext cx="20162520" cy="10081260"/>
          </a:xfrm>
        </p:spPr>
        <p:txBody>
          <a:bodyPr>
            <a:normAutofit/>
          </a:bodyPr>
          <a:lstStyle>
            <a:lvl1pPr>
              <a:defRPr sz="9900"/>
            </a:lvl1pPr>
            <a:lvl2pPr>
              <a:defRPr sz="9900"/>
            </a:lvl2pPr>
            <a:lvl3pPr>
              <a:defRPr sz="99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3632219" y="23720100"/>
            <a:ext cx="20162520" cy="10081260"/>
          </a:xfrm>
        </p:spPr>
        <p:txBody>
          <a:bodyPr>
            <a:normAutofit/>
          </a:bodyPr>
          <a:lstStyle>
            <a:lvl1pPr>
              <a:defRPr sz="9900"/>
            </a:lvl1pPr>
            <a:lvl2pPr>
              <a:defRPr sz="9900"/>
            </a:lvl2pPr>
            <a:lvl3pPr>
              <a:defRPr sz="99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6"/>
          </p:nvPr>
        </p:nvSpPr>
        <p:spPr/>
        <p:txBody>
          <a:bodyPr/>
          <a:lstStyle>
            <a:lvl1pPr defTabSz="5040150">
              <a:defRPr>
                <a:ea typeface="+mn-ea"/>
                <a:cs typeface="Arial" charset="0"/>
              </a:defRPr>
            </a:lvl1pPr>
          </a:lstStyle>
          <a:p>
            <a:pPr>
              <a:defRPr/>
            </a:pPr>
            <a:fld id="{F2E7F5D5-1F39-404D-9533-01A7ACE08BD3}" type="datetime1">
              <a:rPr lang="en-US"/>
              <a:pPr>
                <a:defRPr/>
              </a:pPr>
              <a:t>6/5/2012</a:t>
            </a:fld>
            <a:endParaRPr lang="en-US"/>
          </a:p>
        </p:txBody>
      </p:sp>
      <p:sp>
        <p:nvSpPr>
          <p:cNvPr id="8" name="Footer Placeholder 4"/>
          <p:cNvSpPr>
            <a:spLocks noGrp="1"/>
          </p:cNvSpPr>
          <p:nvPr>
            <p:ph type="ftr" sz="quarter" idx="17"/>
          </p:nvPr>
        </p:nvSpPr>
        <p:spPr/>
        <p:txBody>
          <a:bodyPr/>
          <a:lstStyle>
            <a:lvl1pPr defTabSz="5040150">
              <a:defRPr>
                <a:ea typeface="+mn-ea"/>
                <a:cs typeface="Arial" charset="0"/>
              </a:defRPr>
            </a:lvl1pPr>
          </a:lstStyle>
          <a:p>
            <a:pPr>
              <a:defRPr/>
            </a:pPr>
            <a:endParaRPr lang="en-US"/>
          </a:p>
        </p:txBody>
      </p:sp>
      <p:sp>
        <p:nvSpPr>
          <p:cNvPr id="12" name="Slide Number Placeholder 5"/>
          <p:cNvSpPr>
            <a:spLocks noGrp="1"/>
          </p:cNvSpPr>
          <p:nvPr>
            <p:ph type="sldNum" sz="quarter" idx="18"/>
          </p:nvPr>
        </p:nvSpPr>
        <p:spPr/>
        <p:txBody>
          <a:bodyPr/>
          <a:lstStyle>
            <a:lvl1pPr defTabSz="5040150">
              <a:defRPr sz="1100">
                <a:ea typeface="+mn-ea"/>
                <a:cs typeface="Arial" charset="0"/>
              </a:defRPr>
            </a:lvl1pPr>
          </a:lstStyle>
          <a:p>
            <a:pPr>
              <a:defRPr/>
            </a:pPr>
            <a:fld id="{7F353109-4B60-4780-9FD2-DD9EDE6FDA9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52AB304D-023C-4B62-8BFF-572BA68BB303}" type="datetimeFigureOut">
              <a:rPr lang="en-US"/>
              <a:pPr>
                <a:defRPr/>
              </a:pPr>
              <a:t>6/5/2012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758C3D-B148-4BCF-8699-7525072A10B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defTabSz="5040150">
              <a:defRPr>
                <a:ea typeface="+mn-ea"/>
                <a:cs typeface="Arial" charset="0"/>
              </a:defRPr>
            </a:lvl1pPr>
          </a:lstStyle>
          <a:p>
            <a:pPr>
              <a:defRPr/>
            </a:pPr>
            <a:fld id="{1BB762D8-61E0-4AD5-99FD-71D671E290A8}" type="datetime1">
              <a:rPr lang="en-US"/>
              <a:pPr>
                <a:defRPr/>
              </a:pPr>
              <a:t>6/5/2012</a:t>
            </a:fld>
            <a:endParaRPr lang="en-US"/>
          </a:p>
        </p:txBody>
      </p:sp>
      <p:sp>
        <p:nvSpPr>
          <p:cNvPr id="4" name="Footer Placeholder 4"/>
          <p:cNvSpPr>
            <a:spLocks noGrp="1"/>
          </p:cNvSpPr>
          <p:nvPr>
            <p:ph type="ftr" sz="quarter" idx="11"/>
          </p:nvPr>
        </p:nvSpPr>
        <p:spPr/>
        <p:txBody>
          <a:bodyPr/>
          <a:lstStyle>
            <a:lvl1pPr defTabSz="5040150">
              <a:defRPr>
                <a:ea typeface="+mn-ea"/>
                <a:cs typeface="Arial" charset="0"/>
              </a:defRPr>
            </a:lvl1pPr>
          </a:lstStyle>
          <a:p>
            <a:pPr>
              <a:defRPr/>
            </a:pPr>
            <a:endParaRPr lang="en-US"/>
          </a:p>
        </p:txBody>
      </p:sp>
      <p:sp>
        <p:nvSpPr>
          <p:cNvPr id="5" name="Slide Number Placeholder 5"/>
          <p:cNvSpPr>
            <a:spLocks noGrp="1"/>
          </p:cNvSpPr>
          <p:nvPr>
            <p:ph type="sldNum" sz="quarter" idx="12"/>
          </p:nvPr>
        </p:nvSpPr>
        <p:spPr/>
        <p:txBody>
          <a:bodyPr/>
          <a:lstStyle>
            <a:lvl1pPr defTabSz="5040150">
              <a:defRPr sz="1100">
                <a:ea typeface="+mn-ea"/>
                <a:cs typeface="Arial" charset="0"/>
              </a:defRPr>
            </a:lvl1pPr>
          </a:lstStyle>
          <a:p>
            <a:pPr>
              <a:defRPr/>
            </a:pPr>
            <a:fld id="{FEA16B87-5ACF-4468-882A-9480CE3F61F4}"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useBgFill="1">
        <p:nvSpPr>
          <p:cNvPr id="2" name="Rectangle 1"/>
          <p:cNvSpPr/>
          <p:nvPr/>
        </p:nvSpPr>
        <p:spPr>
          <a:xfrm>
            <a:off x="1960567" y="3124204"/>
            <a:ext cx="46283562" cy="143160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04046" tIns="252026" rIns="504046" bIns="252026" anchor="ctr"/>
          <a:lstStyle/>
          <a:p>
            <a:pPr algn="ctr" defTabSz="2520232" fontAlgn="auto">
              <a:spcBef>
                <a:spcPts val="0"/>
              </a:spcBef>
              <a:spcAft>
                <a:spcPts val="0"/>
              </a:spcAft>
              <a:defRPr/>
            </a:pPr>
            <a:endParaRPr sz="1700">
              <a:solidFill>
                <a:prstClr val="white"/>
              </a:solidFill>
            </a:endParaRPr>
          </a:p>
        </p:txBody>
      </p:sp>
      <p:sp>
        <p:nvSpPr>
          <p:cNvPr id="3" name="Rectangle 2"/>
          <p:cNvSpPr/>
          <p:nvPr/>
        </p:nvSpPr>
        <p:spPr>
          <a:xfrm>
            <a:off x="1768476" y="1768476"/>
            <a:ext cx="46869348" cy="34267773"/>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504046" tIns="252026" rIns="504046" bIns="252026" anchor="ctr"/>
          <a:lstStyle/>
          <a:p>
            <a:pPr algn="ctr" defTabSz="2520232" fontAlgn="auto">
              <a:spcBef>
                <a:spcPts val="0"/>
              </a:spcBef>
              <a:spcAft>
                <a:spcPts val="0"/>
              </a:spcAft>
              <a:defRPr/>
            </a:pPr>
            <a:endParaRPr sz="1700">
              <a:solidFill>
                <a:prstClr val="white"/>
              </a:solidFill>
            </a:endParaRPr>
          </a:p>
        </p:txBody>
      </p:sp>
      <p:sp>
        <p:nvSpPr>
          <p:cNvPr id="4" name="Rectangle 3"/>
          <p:cNvSpPr/>
          <p:nvPr/>
        </p:nvSpPr>
        <p:spPr>
          <a:xfrm>
            <a:off x="2520949" y="2520952"/>
            <a:ext cx="45364402" cy="655640"/>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504046" tIns="252026" rIns="504046" bIns="252026" anchor="ctr"/>
          <a:lstStyle/>
          <a:p>
            <a:pPr algn="ctr" defTabSz="2520232" fontAlgn="auto">
              <a:spcBef>
                <a:spcPts val="0"/>
              </a:spcBef>
              <a:spcAft>
                <a:spcPts val="0"/>
              </a:spcAft>
              <a:defRPr/>
            </a:pPr>
            <a:endParaRPr sz="1700">
              <a:solidFill>
                <a:prstClr val="white"/>
              </a:solidFill>
            </a:endParaRPr>
          </a:p>
        </p:txBody>
      </p:sp>
      <p:sp>
        <p:nvSpPr>
          <p:cNvPr id="5" name="Date Placeholder 1"/>
          <p:cNvSpPr>
            <a:spLocks noGrp="1"/>
          </p:cNvSpPr>
          <p:nvPr>
            <p:ph type="dt" sz="half" idx="10"/>
          </p:nvPr>
        </p:nvSpPr>
        <p:spPr/>
        <p:txBody>
          <a:bodyPr/>
          <a:lstStyle>
            <a:lvl1pPr defTabSz="5040150">
              <a:defRPr>
                <a:ea typeface="+mn-ea"/>
                <a:cs typeface="Arial" charset="0"/>
              </a:defRPr>
            </a:lvl1pPr>
          </a:lstStyle>
          <a:p>
            <a:pPr>
              <a:defRPr/>
            </a:pPr>
            <a:fld id="{38F9DC9D-8637-468E-9A0C-955435857240}" type="datetime1">
              <a:rPr lang="en-US"/>
              <a:pPr>
                <a:defRPr/>
              </a:pPr>
              <a:t>6/5/2012</a:t>
            </a:fld>
            <a:endParaRPr lang="en-US"/>
          </a:p>
        </p:txBody>
      </p:sp>
      <p:sp>
        <p:nvSpPr>
          <p:cNvPr id="6" name="Footer Placeholder 2"/>
          <p:cNvSpPr>
            <a:spLocks noGrp="1"/>
          </p:cNvSpPr>
          <p:nvPr>
            <p:ph type="ftr" sz="quarter" idx="11"/>
          </p:nvPr>
        </p:nvSpPr>
        <p:spPr/>
        <p:txBody>
          <a:bodyPr/>
          <a:lstStyle>
            <a:lvl1pPr defTabSz="5040150">
              <a:defRPr>
                <a:ea typeface="+mn-ea"/>
                <a:cs typeface="Arial" charset="0"/>
              </a:defRPr>
            </a:lvl1pPr>
          </a:lstStyle>
          <a:p>
            <a:pPr>
              <a:defRPr/>
            </a:pPr>
            <a:endParaRPr lang="en-US"/>
          </a:p>
        </p:txBody>
      </p:sp>
      <p:sp>
        <p:nvSpPr>
          <p:cNvPr id="7" name="Slide Number Placeholder 3"/>
          <p:cNvSpPr>
            <a:spLocks noGrp="1"/>
          </p:cNvSpPr>
          <p:nvPr>
            <p:ph type="sldNum" sz="quarter" idx="12"/>
          </p:nvPr>
        </p:nvSpPr>
        <p:spPr/>
        <p:txBody>
          <a:bodyPr/>
          <a:lstStyle>
            <a:lvl1pPr defTabSz="5040150">
              <a:defRPr sz="1100">
                <a:ea typeface="+mn-ea"/>
                <a:cs typeface="Arial" charset="0"/>
              </a:defRPr>
            </a:lvl1pPr>
          </a:lstStyle>
          <a:p>
            <a:pPr>
              <a:defRPr/>
            </a:pPr>
            <a:fld id="{D5DA95B2-C26E-4065-B4C4-74A6B0A62A0F}"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5" name="Rectangle 4"/>
          <p:cNvSpPr/>
          <p:nvPr/>
        </p:nvSpPr>
        <p:spPr>
          <a:xfrm>
            <a:off x="1838325" y="3124198"/>
            <a:ext cx="46607416" cy="117617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04046" tIns="252026" rIns="504046" bIns="252026" anchor="ctr"/>
          <a:lstStyle/>
          <a:p>
            <a:pPr algn="ctr" defTabSz="2520232" fontAlgn="auto">
              <a:spcBef>
                <a:spcPts val="0"/>
              </a:spcBef>
              <a:spcAft>
                <a:spcPts val="0"/>
              </a:spcAft>
              <a:defRPr/>
            </a:pPr>
            <a:endParaRPr sz="1700">
              <a:solidFill>
                <a:prstClr val="white"/>
              </a:solidFill>
            </a:endParaRPr>
          </a:p>
        </p:txBody>
      </p:sp>
      <p:sp>
        <p:nvSpPr>
          <p:cNvPr id="6" name="Rectangle 5"/>
          <p:cNvSpPr/>
          <p:nvPr/>
        </p:nvSpPr>
        <p:spPr>
          <a:xfrm>
            <a:off x="1768476" y="1768476"/>
            <a:ext cx="46869348" cy="34267773"/>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504046" tIns="252026" rIns="504046" bIns="252026" anchor="ctr"/>
          <a:lstStyle/>
          <a:p>
            <a:pPr algn="ctr" defTabSz="2520232" fontAlgn="auto">
              <a:spcBef>
                <a:spcPts val="0"/>
              </a:spcBef>
              <a:spcAft>
                <a:spcPts val="0"/>
              </a:spcAft>
              <a:defRPr/>
            </a:pPr>
            <a:endParaRPr sz="1700">
              <a:solidFill>
                <a:prstClr val="white"/>
              </a:solidFill>
            </a:endParaRPr>
          </a:p>
        </p:txBody>
      </p:sp>
      <p:sp>
        <p:nvSpPr>
          <p:cNvPr id="7" name="Rectangle 6"/>
          <p:cNvSpPr/>
          <p:nvPr/>
        </p:nvSpPr>
        <p:spPr>
          <a:xfrm>
            <a:off x="2520949" y="2520952"/>
            <a:ext cx="45364402" cy="655640"/>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504046" tIns="252026" rIns="504046" bIns="252026" anchor="ctr"/>
          <a:lstStyle/>
          <a:p>
            <a:pPr algn="ctr" defTabSz="2520232" fontAlgn="auto">
              <a:spcBef>
                <a:spcPts val="0"/>
              </a:spcBef>
              <a:spcAft>
                <a:spcPts val="0"/>
              </a:spcAft>
              <a:defRPr/>
            </a:pPr>
            <a:endParaRPr sz="1700">
              <a:solidFill>
                <a:prstClr val="white"/>
              </a:solidFill>
            </a:endParaRPr>
          </a:p>
        </p:txBody>
      </p:sp>
      <p:sp>
        <p:nvSpPr>
          <p:cNvPr id="2" name="Title 1"/>
          <p:cNvSpPr>
            <a:spLocks noGrp="1"/>
          </p:cNvSpPr>
          <p:nvPr>
            <p:ph type="title"/>
          </p:nvPr>
        </p:nvSpPr>
        <p:spPr>
          <a:xfrm>
            <a:off x="3629254" y="9067335"/>
            <a:ext cx="20162520" cy="6054555"/>
          </a:xfrm>
        </p:spPr>
        <p:txBody>
          <a:bodyPr/>
          <a:lstStyle>
            <a:lvl1pPr algn="l">
              <a:defRPr sz="19800" b="0">
                <a:solidFill>
                  <a:schemeClr val="accent1"/>
                </a:solidFill>
                <a:effectLst/>
              </a:defRPr>
            </a:lvl1pPr>
          </a:lstStyle>
          <a:p>
            <a:r>
              <a:rPr lang="en-US" smtClean="0"/>
              <a:t>Click to edit Master title style</a:t>
            </a:r>
            <a:endParaRPr/>
          </a:p>
        </p:txBody>
      </p:sp>
      <p:sp>
        <p:nvSpPr>
          <p:cNvPr id="3" name="Content Placeholder 2"/>
          <p:cNvSpPr>
            <a:spLocks noGrp="1"/>
          </p:cNvSpPr>
          <p:nvPr>
            <p:ph idx="1"/>
          </p:nvPr>
        </p:nvSpPr>
        <p:spPr>
          <a:xfrm>
            <a:off x="26614526" y="3606652"/>
            <a:ext cx="20162520" cy="30243780"/>
          </a:xfrm>
        </p:spPr>
        <p:txBody>
          <a:bodyPr>
            <a:normAutofit/>
          </a:bodyPr>
          <a:lstStyle>
            <a:lvl1pPr>
              <a:defRPr sz="9900"/>
            </a:lvl1pPr>
            <a:lvl2pPr>
              <a:defRPr sz="9900"/>
            </a:lvl2pPr>
            <a:lvl3pPr>
              <a:defRPr sz="9900"/>
            </a:lvl3pPr>
            <a:lvl4pPr>
              <a:defRPr sz="9900"/>
            </a:lvl4pPr>
            <a:lvl5pPr>
              <a:defRPr sz="9900"/>
            </a:lvl5pPr>
            <a:lvl6pPr>
              <a:defRPr sz="11000"/>
            </a:lvl6pPr>
            <a:lvl7pPr>
              <a:defRPr sz="11000"/>
            </a:lvl7pPr>
            <a:lvl8pPr>
              <a:defRPr sz="11000"/>
            </a:lvl8pPr>
            <a:lvl9pPr>
              <a:defRPr sz="1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629254" y="15295713"/>
            <a:ext cx="20162520" cy="17468390"/>
          </a:xfrm>
        </p:spPr>
        <p:txBody>
          <a:bodyPr>
            <a:normAutofit/>
          </a:bodyPr>
          <a:lstStyle>
            <a:lvl1pPr marL="0" indent="0">
              <a:buNone/>
              <a:defRPr sz="9900"/>
            </a:lvl1pPr>
            <a:lvl2pPr marL="2520232" indent="0">
              <a:buNone/>
              <a:defRPr sz="6600"/>
            </a:lvl2pPr>
            <a:lvl3pPr marL="5040465" indent="0">
              <a:buNone/>
              <a:defRPr sz="5500"/>
            </a:lvl3pPr>
            <a:lvl4pPr marL="7560697" indent="0">
              <a:buNone/>
              <a:defRPr sz="5000"/>
            </a:lvl4pPr>
            <a:lvl5pPr marL="10080935" indent="0">
              <a:buNone/>
              <a:defRPr sz="5000"/>
            </a:lvl5pPr>
            <a:lvl6pPr marL="12601167" indent="0">
              <a:buNone/>
              <a:defRPr sz="5000"/>
            </a:lvl6pPr>
            <a:lvl7pPr marL="15121399" indent="0">
              <a:buNone/>
              <a:defRPr sz="5000"/>
            </a:lvl7pPr>
            <a:lvl8pPr marL="17641632" indent="0">
              <a:buNone/>
              <a:defRPr sz="5000"/>
            </a:lvl8pPr>
            <a:lvl9pPr marL="20161864" indent="0">
              <a:buNone/>
              <a:defRPr sz="50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defTabSz="5040150">
              <a:defRPr>
                <a:ea typeface="+mn-ea"/>
                <a:cs typeface="Arial" charset="0"/>
              </a:defRPr>
            </a:lvl1pPr>
          </a:lstStyle>
          <a:p>
            <a:pPr>
              <a:defRPr/>
            </a:pPr>
            <a:fld id="{5666093E-2301-40D3-8550-A7F7A66E3C26}" type="datetime1">
              <a:rPr lang="en-US"/>
              <a:pPr>
                <a:defRPr/>
              </a:pPr>
              <a:t>6/5/2012</a:t>
            </a:fld>
            <a:endParaRPr lang="en-US"/>
          </a:p>
        </p:txBody>
      </p:sp>
      <p:sp>
        <p:nvSpPr>
          <p:cNvPr id="9" name="Footer Placeholder 5"/>
          <p:cNvSpPr>
            <a:spLocks noGrp="1"/>
          </p:cNvSpPr>
          <p:nvPr>
            <p:ph type="ftr" sz="quarter" idx="11"/>
          </p:nvPr>
        </p:nvSpPr>
        <p:spPr/>
        <p:txBody>
          <a:bodyPr/>
          <a:lstStyle>
            <a:lvl1pPr defTabSz="5040150">
              <a:defRPr>
                <a:ea typeface="+mn-ea"/>
                <a:cs typeface="Arial" charset="0"/>
              </a:defRPr>
            </a:lvl1pPr>
          </a:lstStyle>
          <a:p>
            <a:pPr>
              <a:defRPr/>
            </a:pPr>
            <a:endParaRPr lang="en-US"/>
          </a:p>
        </p:txBody>
      </p:sp>
      <p:sp>
        <p:nvSpPr>
          <p:cNvPr id="10" name="Slide Number Placeholder 6"/>
          <p:cNvSpPr>
            <a:spLocks noGrp="1"/>
          </p:cNvSpPr>
          <p:nvPr>
            <p:ph type="sldNum" sz="quarter" idx="12"/>
          </p:nvPr>
        </p:nvSpPr>
        <p:spPr/>
        <p:txBody>
          <a:bodyPr/>
          <a:lstStyle>
            <a:lvl1pPr defTabSz="5040150">
              <a:defRPr sz="1100">
                <a:ea typeface="+mn-ea"/>
                <a:cs typeface="Arial" charset="0"/>
              </a:defRPr>
            </a:lvl1pPr>
          </a:lstStyle>
          <a:p>
            <a:pPr>
              <a:defRPr/>
            </a:pPr>
            <a:fld id="{1340C6A9-3297-4550-99FD-2F186F6A9F2C}"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sp useBgFill="1">
        <p:nvSpPr>
          <p:cNvPr id="5" name="Rectangle 4"/>
          <p:cNvSpPr/>
          <p:nvPr/>
        </p:nvSpPr>
        <p:spPr>
          <a:xfrm>
            <a:off x="1960568" y="1916112"/>
            <a:ext cx="46485176" cy="1296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04046" tIns="252026" rIns="504046" bIns="252026" anchor="ctr"/>
          <a:lstStyle/>
          <a:p>
            <a:pPr algn="ctr" defTabSz="2520232" fontAlgn="auto">
              <a:spcBef>
                <a:spcPts val="0"/>
              </a:spcBef>
              <a:spcAft>
                <a:spcPts val="0"/>
              </a:spcAft>
              <a:defRPr/>
            </a:pPr>
            <a:endParaRPr sz="1700">
              <a:solidFill>
                <a:prstClr val="white"/>
              </a:solidFill>
            </a:endParaRPr>
          </a:p>
        </p:txBody>
      </p:sp>
      <p:sp>
        <p:nvSpPr>
          <p:cNvPr id="6" name="Rectangle 5"/>
          <p:cNvSpPr/>
          <p:nvPr/>
        </p:nvSpPr>
        <p:spPr>
          <a:xfrm>
            <a:off x="1768476" y="1768476"/>
            <a:ext cx="46869348" cy="34267773"/>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504046" tIns="252026" rIns="504046" bIns="252026" anchor="ctr"/>
          <a:lstStyle/>
          <a:p>
            <a:pPr algn="ctr" defTabSz="2520232" fontAlgn="auto">
              <a:spcBef>
                <a:spcPts val="0"/>
              </a:spcBef>
              <a:spcAft>
                <a:spcPts val="0"/>
              </a:spcAft>
              <a:defRPr/>
            </a:pPr>
            <a:endParaRPr sz="1700">
              <a:solidFill>
                <a:prstClr val="white"/>
              </a:solidFill>
            </a:endParaRPr>
          </a:p>
        </p:txBody>
      </p:sp>
      <p:sp>
        <p:nvSpPr>
          <p:cNvPr id="7" name="Rectangle 6"/>
          <p:cNvSpPr/>
          <p:nvPr/>
        </p:nvSpPr>
        <p:spPr>
          <a:xfrm rot="5400000">
            <a:off x="30861792" y="18250700"/>
            <a:ext cx="32762827" cy="1303337"/>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504046" tIns="252026" rIns="504046" bIns="252026" anchor="ctr"/>
          <a:lstStyle/>
          <a:p>
            <a:pPr algn="ctr" defTabSz="2520232" fontAlgn="auto">
              <a:spcBef>
                <a:spcPts val="0"/>
              </a:spcBef>
              <a:spcAft>
                <a:spcPts val="0"/>
              </a:spcAft>
              <a:defRPr/>
            </a:pPr>
            <a:endParaRPr sz="1700">
              <a:solidFill>
                <a:prstClr val="white"/>
              </a:solidFill>
            </a:endParaRPr>
          </a:p>
        </p:txBody>
      </p:sp>
      <p:sp>
        <p:nvSpPr>
          <p:cNvPr id="2" name="Title 1"/>
          <p:cNvSpPr>
            <a:spLocks noGrp="1"/>
          </p:cNvSpPr>
          <p:nvPr>
            <p:ph type="title"/>
          </p:nvPr>
        </p:nvSpPr>
        <p:spPr>
          <a:xfrm>
            <a:off x="3629254" y="9067335"/>
            <a:ext cx="20162520" cy="6054555"/>
          </a:xfrm>
        </p:spPr>
        <p:txBody>
          <a:bodyPr/>
          <a:lstStyle>
            <a:lvl1pPr algn="l">
              <a:defRPr sz="19800" b="0">
                <a:solidFill>
                  <a:schemeClr val="accent1"/>
                </a:solidFill>
                <a:effectLst/>
              </a:defRPr>
            </a:lvl1pPr>
          </a:lstStyle>
          <a:p>
            <a:r>
              <a:rPr lang="en-US" smtClean="0"/>
              <a:t>Click to edit Master title style</a:t>
            </a:r>
            <a:endParaRPr/>
          </a:p>
        </p:txBody>
      </p:sp>
      <p:sp>
        <p:nvSpPr>
          <p:cNvPr id="4" name="Text Placeholder 3"/>
          <p:cNvSpPr>
            <a:spLocks noGrp="1"/>
          </p:cNvSpPr>
          <p:nvPr>
            <p:ph type="body" sz="half" idx="2"/>
          </p:nvPr>
        </p:nvSpPr>
        <p:spPr>
          <a:xfrm>
            <a:off x="3629254" y="15295713"/>
            <a:ext cx="20162520" cy="17468390"/>
          </a:xfrm>
        </p:spPr>
        <p:txBody>
          <a:bodyPr>
            <a:normAutofit/>
          </a:bodyPr>
          <a:lstStyle>
            <a:lvl1pPr marL="0" indent="0">
              <a:buNone/>
              <a:defRPr sz="9900"/>
            </a:lvl1pPr>
            <a:lvl2pPr marL="2520232" indent="0">
              <a:buNone/>
              <a:defRPr sz="6600"/>
            </a:lvl2pPr>
            <a:lvl3pPr marL="5040465" indent="0">
              <a:buNone/>
              <a:defRPr sz="5500"/>
            </a:lvl3pPr>
            <a:lvl4pPr marL="7560697" indent="0">
              <a:buNone/>
              <a:defRPr sz="5000"/>
            </a:lvl4pPr>
            <a:lvl5pPr marL="10080935" indent="0">
              <a:buNone/>
              <a:defRPr sz="5000"/>
            </a:lvl5pPr>
            <a:lvl6pPr marL="12601167" indent="0">
              <a:buNone/>
              <a:defRPr sz="5000"/>
            </a:lvl6pPr>
            <a:lvl7pPr marL="15121399" indent="0">
              <a:buNone/>
              <a:defRPr sz="5000"/>
            </a:lvl7pPr>
            <a:lvl8pPr marL="17641632" indent="0">
              <a:buNone/>
              <a:defRPr sz="5000"/>
            </a:lvl8pPr>
            <a:lvl9pPr marL="20161864" indent="0">
              <a:buNone/>
              <a:defRPr sz="5000"/>
            </a:lvl9pPr>
          </a:lstStyle>
          <a:p>
            <a:pPr lvl="0"/>
            <a:r>
              <a:rPr lang="en-US" smtClean="0"/>
              <a:t>Click to edit Master text styles</a:t>
            </a:r>
          </a:p>
        </p:txBody>
      </p:sp>
      <p:sp>
        <p:nvSpPr>
          <p:cNvPr id="11" name="Picture Placeholder 10"/>
          <p:cNvSpPr>
            <a:spLocks noGrp="1"/>
          </p:cNvSpPr>
          <p:nvPr>
            <p:ph type="pic" sz="quarter" idx="13"/>
          </p:nvPr>
        </p:nvSpPr>
        <p:spPr>
          <a:xfrm>
            <a:off x="26614526" y="2520315"/>
            <a:ext cx="19960895" cy="32764095"/>
          </a:xfrm>
        </p:spPr>
        <p:txBody>
          <a:bodyPr rtlCol="0">
            <a:normAutofit/>
          </a:bodyPr>
          <a:lstStyle>
            <a:lvl1pPr>
              <a:buNone/>
              <a:defRPr/>
            </a:lvl1pPr>
          </a:lstStyle>
          <a:p>
            <a:pPr lvl="0"/>
            <a:r>
              <a:rPr lang="en-US" noProof="0" smtClean="0"/>
              <a:t>Click icon to add picture</a:t>
            </a:r>
            <a:endParaRPr noProof="0"/>
          </a:p>
        </p:txBody>
      </p:sp>
      <p:sp>
        <p:nvSpPr>
          <p:cNvPr id="8" name="Date Placeholder 4"/>
          <p:cNvSpPr>
            <a:spLocks noGrp="1"/>
          </p:cNvSpPr>
          <p:nvPr>
            <p:ph type="dt" sz="half" idx="14"/>
          </p:nvPr>
        </p:nvSpPr>
        <p:spPr/>
        <p:txBody>
          <a:bodyPr/>
          <a:lstStyle>
            <a:lvl1pPr defTabSz="5040150">
              <a:defRPr>
                <a:ea typeface="+mn-ea"/>
                <a:cs typeface="Arial" charset="0"/>
              </a:defRPr>
            </a:lvl1pPr>
          </a:lstStyle>
          <a:p>
            <a:pPr>
              <a:defRPr/>
            </a:pPr>
            <a:fld id="{1353F712-8C15-4EB6-BB7B-A67CC5673AE7}" type="datetime1">
              <a:rPr lang="en-US"/>
              <a:pPr>
                <a:defRPr/>
              </a:pPr>
              <a:t>6/5/2012</a:t>
            </a:fld>
            <a:endParaRPr lang="en-US"/>
          </a:p>
        </p:txBody>
      </p:sp>
      <p:sp>
        <p:nvSpPr>
          <p:cNvPr id="9" name="Footer Placeholder 5"/>
          <p:cNvSpPr>
            <a:spLocks noGrp="1"/>
          </p:cNvSpPr>
          <p:nvPr>
            <p:ph type="ftr" sz="quarter" idx="15"/>
          </p:nvPr>
        </p:nvSpPr>
        <p:spPr/>
        <p:txBody>
          <a:bodyPr/>
          <a:lstStyle>
            <a:lvl1pPr defTabSz="5040150">
              <a:defRPr>
                <a:ea typeface="+mn-ea"/>
                <a:cs typeface="Arial" charset="0"/>
              </a:defRPr>
            </a:lvl1pPr>
          </a:lstStyle>
          <a:p>
            <a:pPr>
              <a:defRPr/>
            </a:pPr>
            <a:endParaRPr lang="en-US"/>
          </a:p>
        </p:txBody>
      </p:sp>
      <p:sp>
        <p:nvSpPr>
          <p:cNvPr id="10" name="Slide Number Placeholder 6"/>
          <p:cNvSpPr>
            <a:spLocks noGrp="1"/>
          </p:cNvSpPr>
          <p:nvPr>
            <p:ph type="sldNum" sz="quarter" idx="16"/>
          </p:nvPr>
        </p:nvSpPr>
        <p:spPr/>
        <p:txBody>
          <a:bodyPr/>
          <a:lstStyle>
            <a:lvl1pPr defTabSz="5040150">
              <a:defRPr sz="1100">
                <a:ea typeface="+mn-ea"/>
                <a:cs typeface="Arial" charset="0"/>
              </a:defRPr>
            </a:lvl1pPr>
          </a:lstStyle>
          <a:p>
            <a:pPr>
              <a:defRPr/>
            </a:pPr>
            <a:fld id="{3256118E-DE18-4C55-8B88-901236BA3486}"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3360420" y="12601583"/>
            <a:ext cx="43405425" cy="211688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defTabSz="5040150">
              <a:defRPr>
                <a:ea typeface="+mn-ea"/>
                <a:cs typeface="Arial" charset="0"/>
              </a:defRPr>
            </a:lvl1pPr>
          </a:lstStyle>
          <a:p>
            <a:pPr>
              <a:defRPr/>
            </a:pPr>
            <a:fld id="{DEFE69C8-00E5-46F2-BCBB-020A3A04040A}" type="datetime1">
              <a:rPr lang="en-US"/>
              <a:pPr>
                <a:defRPr/>
              </a:pPr>
              <a:t>6/5/2012</a:t>
            </a:fld>
            <a:endParaRPr lang="en-US"/>
          </a:p>
        </p:txBody>
      </p:sp>
      <p:sp>
        <p:nvSpPr>
          <p:cNvPr id="5" name="Footer Placeholder 4"/>
          <p:cNvSpPr>
            <a:spLocks noGrp="1"/>
          </p:cNvSpPr>
          <p:nvPr>
            <p:ph type="ftr" sz="quarter" idx="11"/>
          </p:nvPr>
        </p:nvSpPr>
        <p:spPr/>
        <p:txBody>
          <a:bodyPr/>
          <a:lstStyle>
            <a:lvl1pPr defTabSz="5040150">
              <a:defRPr>
                <a:ea typeface="+mn-ea"/>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5040150">
              <a:defRPr sz="1100">
                <a:ea typeface="+mn-ea"/>
                <a:cs typeface="Arial" charset="0"/>
              </a:defRPr>
            </a:lvl1pPr>
          </a:lstStyle>
          <a:p>
            <a:pPr>
              <a:defRPr/>
            </a:pPr>
            <a:fld id="{5A29B3F3-E0E0-4AB2-B662-CD56806743E8}"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4" name="Rectangle 3"/>
          <p:cNvSpPr/>
          <p:nvPr/>
        </p:nvSpPr>
        <p:spPr>
          <a:xfrm>
            <a:off x="1916112" y="2003427"/>
            <a:ext cx="46529623" cy="128825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504046" tIns="252026" rIns="504046" bIns="252026" anchor="ctr"/>
          <a:lstStyle/>
          <a:p>
            <a:pPr algn="ctr" defTabSz="2520232" fontAlgn="auto">
              <a:spcBef>
                <a:spcPts val="0"/>
              </a:spcBef>
              <a:spcAft>
                <a:spcPts val="0"/>
              </a:spcAft>
              <a:defRPr/>
            </a:pPr>
            <a:endParaRPr sz="1700">
              <a:solidFill>
                <a:prstClr val="white"/>
              </a:solidFill>
            </a:endParaRPr>
          </a:p>
        </p:txBody>
      </p:sp>
      <p:pic>
        <p:nvPicPr>
          <p:cNvPr id="5" name="Picture 12" descr="VerticalRight.jpg"/>
          <p:cNvPicPr>
            <a:picLocks noChangeAspect="1"/>
          </p:cNvPicPr>
          <p:nvPr/>
        </p:nvPicPr>
        <p:blipFill>
          <a:blip r:embed="rId2"/>
          <a:srcRect/>
          <a:stretch>
            <a:fillRect/>
          </a:stretch>
        </p:blipFill>
        <p:spPr bwMode="auto">
          <a:xfrm>
            <a:off x="39204903" y="2520949"/>
            <a:ext cx="8523290" cy="32762827"/>
          </a:xfrm>
          <a:prstGeom prst="rect">
            <a:avLst/>
          </a:prstGeom>
          <a:noFill/>
          <a:ln w="9525">
            <a:noFill/>
            <a:miter lim="800000"/>
            <a:headEnd/>
            <a:tailEnd/>
          </a:ln>
        </p:spPr>
      </p:pic>
      <p:sp>
        <p:nvSpPr>
          <p:cNvPr id="6" name="Rectangle 5"/>
          <p:cNvSpPr/>
          <p:nvPr/>
        </p:nvSpPr>
        <p:spPr>
          <a:xfrm rot="5400000">
            <a:off x="22460742" y="18574545"/>
            <a:ext cx="32762827" cy="655635"/>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504046" tIns="252026" rIns="504046" bIns="252026" anchor="ctr"/>
          <a:lstStyle/>
          <a:p>
            <a:pPr algn="ctr" defTabSz="2520232" fontAlgn="auto">
              <a:spcBef>
                <a:spcPts val="0"/>
              </a:spcBef>
              <a:spcAft>
                <a:spcPts val="0"/>
              </a:spcAft>
              <a:defRPr/>
            </a:pPr>
            <a:endParaRPr sz="1700">
              <a:solidFill>
                <a:prstClr val="white"/>
              </a:solidFill>
            </a:endParaRPr>
          </a:p>
        </p:txBody>
      </p:sp>
      <p:sp>
        <p:nvSpPr>
          <p:cNvPr id="7" name="Rectangle 6"/>
          <p:cNvSpPr/>
          <p:nvPr/>
        </p:nvSpPr>
        <p:spPr>
          <a:xfrm>
            <a:off x="1768476" y="1768476"/>
            <a:ext cx="46869348" cy="34267773"/>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504046" tIns="252026" rIns="504046" bIns="252026" anchor="ctr"/>
          <a:lstStyle/>
          <a:p>
            <a:pPr algn="ctr" defTabSz="2520232" fontAlgn="auto">
              <a:spcBef>
                <a:spcPts val="0"/>
              </a:spcBef>
              <a:spcAft>
                <a:spcPts val="0"/>
              </a:spcAft>
              <a:defRPr/>
            </a:pPr>
            <a:endParaRPr sz="1700">
              <a:solidFill>
                <a:prstClr val="white"/>
              </a:solidFill>
            </a:endParaRPr>
          </a:p>
        </p:txBody>
      </p:sp>
      <p:sp>
        <p:nvSpPr>
          <p:cNvPr id="2" name="Vertical Title 1"/>
          <p:cNvSpPr>
            <a:spLocks noGrp="1"/>
          </p:cNvSpPr>
          <p:nvPr>
            <p:ph type="title" orient="vert"/>
          </p:nvPr>
        </p:nvSpPr>
        <p:spPr>
          <a:xfrm>
            <a:off x="39246696" y="3824239"/>
            <a:ext cx="8219237" cy="29946243"/>
          </a:xfrm>
        </p:spPr>
        <p:txBody>
          <a:bodyPr vert="eaVert" tIns="252026" bIns="252026"/>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2520315" y="3824239"/>
            <a:ext cx="33184148" cy="2994624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3"/>
          <p:cNvSpPr>
            <a:spLocks noGrp="1"/>
          </p:cNvSpPr>
          <p:nvPr>
            <p:ph type="dt" sz="half" idx="10"/>
          </p:nvPr>
        </p:nvSpPr>
        <p:spPr/>
        <p:txBody>
          <a:bodyPr/>
          <a:lstStyle>
            <a:lvl1pPr defTabSz="5040150">
              <a:defRPr>
                <a:ea typeface="+mn-ea"/>
                <a:cs typeface="Arial" charset="0"/>
              </a:defRPr>
            </a:lvl1pPr>
          </a:lstStyle>
          <a:p>
            <a:pPr>
              <a:defRPr/>
            </a:pPr>
            <a:fld id="{279B456F-5907-4230-A213-FA4C0FD01AE9}" type="datetime1">
              <a:rPr lang="en-US"/>
              <a:pPr>
                <a:defRPr/>
              </a:pPr>
              <a:t>6/5/2012</a:t>
            </a:fld>
            <a:endParaRPr lang="en-US"/>
          </a:p>
        </p:txBody>
      </p:sp>
      <p:sp>
        <p:nvSpPr>
          <p:cNvPr id="9" name="Footer Placeholder 4"/>
          <p:cNvSpPr>
            <a:spLocks noGrp="1"/>
          </p:cNvSpPr>
          <p:nvPr>
            <p:ph type="ftr" sz="quarter" idx="11"/>
          </p:nvPr>
        </p:nvSpPr>
        <p:spPr/>
        <p:txBody>
          <a:bodyPr/>
          <a:lstStyle>
            <a:lvl1pPr defTabSz="5040150">
              <a:defRPr>
                <a:ea typeface="+mn-ea"/>
                <a:cs typeface="Arial" charset="0"/>
              </a:defRPr>
            </a:lvl1pPr>
          </a:lstStyle>
          <a:p>
            <a:pPr>
              <a:defRPr/>
            </a:pPr>
            <a:endParaRPr lang="en-US"/>
          </a:p>
        </p:txBody>
      </p:sp>
      <p:sp>
        <p:nvSpPr>
          <p:cNvPr id="10" name="Slide Number Placeholder 5"/>
          <p:cNvSpPr>
            <a:spLocks noGrp="1"/>
          </p:cNvSpPr>
          <p:nvPr>
            <p:ph type="sldNum" sz="quarter" idx="12"/>
          </p:nvPr>
        </p:nvSpPr>
        <p:spPr/>
        <p:txBody>
          <a:bodyPr/>
          <a:lstStyle>
            <a:lvl1pPr defTabSz="5040150">
              <a:defRPr sz="1100">
                <a:ea typeface="+mn-ea"/>
                <a:cs typeface="Arial" charset="0"/>
              </a:defRPr>
            </a:lvl1pPr>
          </a:lstStyle>
          <a:p>
            <a:pPr>
              <a:defRPr/>
            </a:pPr>
            <a:fld id="{6C87FA73-D4AE-488D-B878-C038A7BB791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81453" y="24293516"/>
            <a:ext cx="42845035" cy="7507286"/>
          </a:xfrm>
        </p:spPr>
        <p:txBody>
          <a:bodyPr anchor="t"/>
          <a:lstStyle>
            <a:lvl1pPr algn="l">
              <a:defRPr sz="3900" b="1" cap="all"/>
            </a:lvl1pPr>
          </a:lstStyle>
          <a:p>
            <a:r>
              <a:rPr lang="en-US" smtClean="0"/>
              <a:t>Click to edit Master title style</a:t>
            </a:r>
            <a:endParaRPr lang="en-CA"/>
          </a:p>
        </p:txBody>
      </p:sp>
      <p:sp>
        <p:nvSpPr>
          <p:cNvPr id="3" name="Text Placeholder 2"/>
          <p:cNvSpPr>
            <a:spLocks noGrp="1"/>
          </p:cNvSpPr>
          <p:nvPr>
            <p:ph type="body" idx="1"/>
          </p:nvPr>
        </p:nvSpPr>
        <p:spPr>
          <a:xfrm>
            <a:off x="3981453" y="16022641"/>
            <a:ext cx="42845035" cy="8270872"/>
          </a:xfrm>
        </p:spPr>
        <p:txBody>
          <a:bodyPr anchor="b"/>
          <a:lstStyle>
            <a:lvl1pPr marL="0" indent="0">
              <a:buNone/>
              <a:defRPr sz="2200"/>
            </a:lvl1pPr>
            <a:lvl2pPr marL="457185" indent="0">
              <a:buNone/>
              <a:defRPr sz="1700"/>
            </a:lvl2pPr>
            <a:lvl3pPr marL="914369" indent="0">
              <a:buNone/>
              <a:defRPr sz="1700"/>
            </a:lvl3pPr>
            <a:lvl4pPr marL="1371554" indent="0">
              <a:buNone/>
              <a:defRPr sz="1700"/>
            </a:lvl4pPr>
            <a:lvl5pPr marL="1828739" indent="0">
              <a:buNone/>
              <a:defRPr sz="1700"/>
            </a:lvl5pPr>
            <a:lvl6pPr marL="2285924" indent="0">
              <a:buNone/>
              <a:defRPr sz="1700"/>
            </a:lvl6pPr>
            <a:lvl7pPr marL="2743108" indent="0">
              <a:buNone/>
              <a:defRPr sz="1700"/>
            </a:lvl7pPr>
            <a:lvl8pPr marL="3200298" indent="0">
              <a:buNone/>
              <a:defRPr sz="1700"/>
            </a:lvl8pPr>
            <a:lvl9pPr marL="3657483" indent="0">
              <a:buNone/>
              <a:defRPr sz="17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33212BC-8C3F-4E85-8CAA-816DEEA36ACF}" type="datetimeFigureOut">
              <a:rPr lang="en-US"/>
              <a:pPr>
                <a:defRPr/>
              </a:pPr>
              <a:t>6/5/2012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41C48D-9C29-4A18-A759-61BCBD1B71A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2520949" y="8821739"/>
            <a:ext cx="22606002" cy="24949151"/>
          </a:xfrm>
        </p:spPr>
        <p:txBody>
          <a:bodyPr/>
          <a:lstStyle>
            <a:lvl1pPr>
              <a:defRPr sz="2800"/>
            </a:lvl1pPr>
            <a:lvl2pPr>
              <a:defRPr sz="2200"/>
            </a:lvl2pPr>
            <a:lvl3pPr>
              <a:defRPr sz="22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25279349" y="8821739"/>
            <a:ext cx="22606002" cy="24949151"/>
          </a:xfrm>
        </p:spPr>
        <p:txBody>
          <a:bodyPr/>
          <a:lstStyle>
            <a:lvl1pPr>
              <a:defRPr sz="2800"/>
            </a:lvl1pPr>
            <a:lvl2pPr>
              <a:defRPr sz="2200"/>
            </a:lvl2pPr>
            <a:lvl3pPr>
              <a:defRPr sz="22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fld id="{89270EC6-69CC-484D-9F01-82CF9526A753}" type="datetimeFigureOut">
              <a:rPr lang="en-US"/>
              <a:pPr>
                <a:defRPr/>
              </a:pPr>
              <a:t>6/5/2012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3C560F-7602-45AB-AA43-F6E41A4133C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2520949" y="8462961"/>
            <a:ext cx="22271040" cy="3525839"/>
          </a:xfrm>
        </p:spPr>
        <p:txBody>
          <a:bodyPr anchor="b"/>
          <a:lstStyle>
            <a:lvl1pPr marL="0" indent="0">
              <a:buNone/>
              <a:defRPr sz="2200" b="1"/>
            </a:lvl1pPr>
            <a:lvl2pPr marL="457185" indent="0">
              <a:buNone/>
              <a:defRPr sz="2200" b="1"/>
            </a:lvl2pPr>
            <a:lvl3pPr marL="914369" indent="0">
              <a:buNone/>
              <a:defRPr sz="1700" b="1"/>
            </a:lvl3pPr>
            <a:lvl4pPr marL="1371554" indent="0">
              <a:buNone/>
              <a:defRPr sz="1700" b="1"/>
            </a:lvl4pPr>
            <a:lvl5pPr marL="1828739" indent="0">
              <a:buNone/>
              <a:defRPr sz="1700" b="1"/>
            </a:lvl5pPr>
            <a:lvl6pPr marL="2285924" indent="0">
              <a:buNone/>
              <a:defRPr sz="1700" b="1"/>
            </a:lvl6pPr>
            <a:lvl7pPr marL="2743108" indent="0">
              <a:buNone/>
              <a:defRPr sz="1700" b="1"/>
            </a:lvl7pPr>
            <a:lvl8pPr marL="3200298" indent="0">
              <a:buNone/>
              <a:defRPr sz="1700" b="1"/>
            </a:lvl8pPr>
            <a:lvl9pPr marL="3657483"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2520949" y="11988803"/>
            <a:ext cx="22271040" cy="21782087"/>
          </a:xfrm>
        </p:spPr>
        <p:txBody>
          <a:bodyPr/>
          <a:lstStyle>
            <a:lvl1pPr>
              <a:defRPr sz="2200"/>
            </a:lvl1pPr>
            <a:lvl2pPr>
              <a:defRPr sz="2200"/>
            </a:lvl2pPr>
            <a:lvl3pPr>
              <a:defRPr sz="17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25606381" y="8462961"/>
            <a:ext cx="22278973" cy="3525839"/>
          </a:xfrm>
        </p:spPr>
        <p:txBody>
          <a:bodyPr anchor="b"/>
          <a:lstStyle>
            <a:lvl1pPr marL="0" indent="0">
              <a:buNone/>
              <a:defRPr sz="2200" b="1"/>
            </a:lvl1pPr>
            <a:lvl2pPr marL="457185" indent="0">
              <a:buNone/>
              <a:defRPr sz="2200" b="1"/>
            </a:lvl2pPr>
            <a:lvl3pPr marL="914369" indent="0">
              <a:buNone/>
              <a:defRPr sz="1700" b="1"/>
            </a:lvl3pPr>
            <a:lvl4pPr marL="1371554" indent="0">
              <a:buNone/>
              <a:defRPr sz="1700" b="1"/>
            </a:lvl4pPr>
            <a:lvl5pPr marL="1828739" indent="0">
              <a:buNone/>
              <a:defRPr sz="1700" b="1"/>
            </a:lvl5pPr>
            <a:lvl6pPr marL="2285924" indent="0">
              <a:buNone/>
              <a:defRPr sz="1700" b="1"/>
            </a:lvl6pPr>
            <a:lvl7pPr marL="2743108" indent="0">
              <a:buNone/>
              <a:defRPr sz="1700" b="1"/>
            </a:lvl7pPr>
            <a:lvl8pPr marL="3200298" indent="0">
              <a:buNone/>
              <a:defRPr sz="1700" b="1"/>
            </a:lvl8pPr>
            <a:lvl9pPr marL="3657483"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25606381" y="11988803"/>
            <a:ext cx="22278973" cy="21782087"/>
          </a:xfrm>
        </p:spPr>
        <p:txBody>
          <a:bodyPr/>
          <a:lstStyle>
            <a:lvl1pPr>
              <a:defRPr sz="2200"/>
            </a:lvl1pPr>
            <a:lvl2pPr>
              <a:defRPr sz="2200"/>
            </a:lvl2pPr>
            <a:lvl3pPr>
              <a:defRPr sz="17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fld id="{4CEA3BBC-6B4B-48CF-BCB4-A3D5DFC7DF1C}" type="datetimeFigureOut">
              <a:rPr lang="en-US"/>
              <a:pPr>
                <a:defRPr/>
              </a:pPr>
              <a:t>6/5/2012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98F2FD9-A46F-4EBA-A101-B5A320644AB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34BB6438-354D-4F7C-AE7D-D80EA5882EFD}" type="datetimeFigureOut">
              <a:rPr lang="en-US"/>
              <a:pPr>
                <a:defRPr/>
              </a:pPr>
              <a:t>6/5/2012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1C5289E-81D2-45A5-8548-B5934BAFCE5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3A31CA9-8ADD-448C-A51B-607E3CF3D739}" type="datetimeFigureOut">
              <a:rPr lang="en-US"/>
              <a:pPr>
                <a:defRPr/>
              </a:pPr>
              <a:t>6/5/2012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5BDD726-3B09-4B85-9AF7-8754BC033AB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20952" y="1504954"/>
            <a:ext cx="16583028" cy="6405564"/>
          </a:xfrm>
        </p:spPr>
        <p:txBody>
          <a:bodyPr anchor="b"/>
          <a:lstStyle>
            <a:lvl1pPr algn="l">
              <a:defRPr sz="2200" b="1"/>
            </a:lvl1pPr>
          </a:lstStyle>
          <a:p>
            <a:r>
              <a:rPr lang="en-US" smtClean="0"/>
              <a:t>Click to edit Master title style</a:t>
            </a:r>
            <a:endParaRPr lang="en-CA"/>
          </a:p>
        </p:txBody>
      </p:sp>
      <p:sp>
        <p:nvSpPr>
          <p:cNvPr id="3" name="Content Placeholder 2"/>
          <p:cNvSpPr>
            <a:spLocks noGrp="1"/>
          </p:cNvSpPr>
          <p:nvPr>
            <p:ph idx="1"/>
          </p:nvPr>
        </p:nvSpPr>
        <p:spPr>
          <a:xfrm>
            <a:off x="19707226" y="1504954"/>
            <a:ext cx="28178125" cy="32265936"/>
          </a:xfrm>
        </p:spPr>
        <p:txBody>
          <a:bodyPr/>
          <a:lstStyle>
            <a:lvl1pPr>
              <a:defRPr sz="3300"/>
            </a:lvl1pPr>
            <a:lvl2pPr>
              <a:defRPr sz="2800"/>
            </a:lvl2pPr>
            <a:lvl3pPr>
              <a:defRPr sz="22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2520952" y="7910515"/>
            <a:ext cx="16583028" cy="25860372"/>
          </a:xfrm>
        </p:spPr>
        <p:txBody>
          <a:bodyPr/>
          <a:lstStyle>
            <a:lvl1pPr marL="0" indent="0">
              <a:buNone/>
              <a:defRPr sz="1700"/>
            </a:lvl1pPr>
            <a:lvl2pPr marL="457185" indent="0">
              <a:buNone/>
              <a:defRPr sz="1100"/>
            </a:lvl2pPr>
            <a:lvl3pPr marL="914369" indent="0">
              <a:buNone/>
              <a:defRPr sz="1100"/>
            </a:lvl3pPr>
            <a:lvl4pPr marL="1371554" indent="0">
              <a:buNone/>
              <a:defRPr sz="1100"/>
            </a:lvl4pPr>
            <a:lvl5pPr marL="1828739" indent="0">
              <a:buNone/>
              <a:defRPr sz="1100"/>
            </a:lvl5pPr>
            <a:lvl6pPr marL="2285924" indent="0">
              <a:buNone/>
              <a:defRPr sz="1100"/>
            </a:lvl6pPr>
            <a:lvl7pPr marL="2743108" indent="0">
              <a:buNone/>
              <a:defRPr sz="1100"/>
            </a:lvl7pPr>
            <a:lvl8pPr marL="3200298" indent="0">
              <a:buNone/>
              <a:defRPr sz="1100"/>
            </a:lvl8pPr>
            <a:lvl9pPr marL="3657483" indent="0">
              <a:buNone/>
              <a:defRPr sz="11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1DFF57C-CD77-47CF-AD4B-E8D9F8493AB1}" type="datetimeFigureOut">
              <a:rPr lang="en-US"/>
              <a:pPr>
                <a:defRPr/>
              </a:pPr>
              <a:t>6/5/2012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5DE388-7FC5-4A84-8FDF-5996E45572D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880600" y="26463627"/>
            <a:ext cx="30243460" cy="3124198"/>
          </a:xfrm>
        </p:spPr>
        <p:txBody>
          <a:bodyPr anchor="b"/>
          <a:lstStyle>
            <a:lvl1pPr algn="l">
              <a:defRPr sz="2200" b="1"/>
            </a:lvl1pPr>
          </a:lstStyle>
          <a:p>
            <a:r>
              <a:rPr lang="en-US" smtClean="0"/>
              <a:t>Click to edit Master title style</a:t>
            </a:r>
            <a:endParaRPr lang="en-CA"/>
          </a:p>
        </p:txBody>
      </p:sp>
      <p:sp>
        <p:nvSpPr>
          <p:cNvPr id="3" name="Picture Placeholder 2"/>
          <p:cNvSpPr>
            <a:spLocks noGrp="1"/>
          </p:cNvSpPr>
          <p:nvPr>
            <p:ph type="pic" idx="1"/>
          </p:nvPr>
        </p:nvSpPr>
        <p:spPr>
          <a:xfrm>
            <a:off x="9880600" y="3378201"/>
            <a:ext cx="30243460" cy="22682201"/>
          </a:xfrm>
        </p:spPr>
        <p:txBody>
          <a:bodyPr/>
          <a:lstStyle>
            <a:lvl1pPr marL="0" indent="0">
              <a:buNone/>
              <a:defRPr sz="3300"/>
            </a:lvl1pPr>
            <a:lvl2pPr marL="457185" indent="0">
              <a:buNone/>
              <a:defRPr sz="2800"/>
            </a:lvl2pPr>
            <a:lvl3pPr marL="914369" indent="0">
              <a:buNone/>
              <a:defRPr sz="2200"/>
            </a:lvl3pPr>
            <a:lvl4pPr marL="1371554" indent="0">
              <a:buNone/>
              <a:defRPr sz="2200"/>
            </a:lvl4pPr>
            <a:lvl5pPr marL="1828739" indent="0">
              <a:buNone/>
              <a:defRPr sz="2200"/>
            </a:lvl5pPr>
            <a:lvl6pPr marL="2285924" indent="0">
              <a:buNone/>
              <a:defRPr sz="2200"/>
            </a:lvl6pPr>
            <a:lvl7pPr marL="2743108" indent="0">
              <a:buNone/>
              <a:defRPr sz="2200"/>
            </a:lvl7pPr>
            <a:lvl8pPr marL="3200298" indent="0">
              <a:buNone/>
              <a:defRPr sz="2200"/>
            </a:lvl8pPr>
            <a:lvl9pPr marL="3657483" indent="0">
              <a:buNone/>
              <a:defRPr sz="2200"/>
            </a:lvl9pPr>
          </a:lstStyle>
          <a:p>
            <a:pPr lvl="0"/>
            <a:endParaRPr lang="en-CA" noProof="0"/>
          </a:p>
        </p:txBody>
      </p:sp>
      <p:sp>
        <p:nvSpPr>
          <p:cNvPr id="4" name="Text Placeholder 3"/>
          <p:cNvSpPr>
            <a:spLocks noGrp="1"/>
          </p:cNvSpPr>
          <p:nvPr>
            <p:ph type="body" sz="half" idx="2"/>
          </p:nvPr>
        </p:nvSpPr>
        <p:spPr>
          <a:xfrm>
            <a:off x="9880600" y="29587828"/>
            <a:ext cx="30243460" cy="4437061"/>
          </a:xfrm>
        </p:spPr>
        <p:txBody>
          <a:bodyPr/>
          <a:lstStyle>
            <a:lvl1pPr marL="0" indent="0">
              <a:buNone/>
              <a:defRPr sz="1700"/>
            </a:lvl1pPr>
            <a:lvl2pPr marL="457185" indent="0">
              <a:buNone/>
              <a:defRPr sz="1100"/>
            </a:lvl2pPr>
            <a:lvl3pPr marL="914369" indent="0">
              <a:buNone/>
              <a:defRPr sz="1100"/>
            </a:lvl3pPr>
            <a:lvl4pPr marL="1371554" indent="0">
              <a:buNone/>
              <a:defRPr sz="1100"/>
            </a:lvl4pPr>
            <a:lvl5pPr marL="1828739" indent="0">
              <a:buNone/>
              <a:defRPr sz="1100"/>
            </a:lvl5pPr>
            <a:lvl6pPr marL="2285924" indent="0">
              <a:buNone/>
              <a:defRPr sz="1100"/>
            </a:lvl6pPr>
            <a:lvl7pPr marL="2743108" indent="0">
              <a:buNone/>
              <a:defRPr sz="1100"/>
            </a:lvl7pPr>
            <a:lvl8pPr marL="3200298" indent="0">
              <a:buNone/>
              <a:defRPr sz="1100"/>
            </a:lvl8pPr>
            <a:lvl9pPr marL="3657483" indent="0">
              <a:buNone/>
              <a:defRPr sz="11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4A3478F-90D6-42DE-B23D-F1A8A7294DAB}" type="datetimeFigureOut">
              <a:rPr lang="en-US"/>
              <a:pPr>
                <a:defRPr/>
              </a:pPr>
              <a:t>6/5/2012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D5FF664-3DBD-446E-8E03-0ED3A9E069B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20949" y="1514476"/>
            <a:ext cx="45364402" cy="6300788"/>
          </a:xfrm>
          <a:prstGeom prst="rect">
            <a:avLst/>
          </a:prstGeom>
          <a:noFill/>
          <a:ln w="9525">
            <a:noFill/>
            <a:miter lim="800000"/>
            <a:headEnd/>
            <a:tailEnd/>
          </a:ln>
        </p:spPr>
        <p:txBody>
          <a:bodyPr vert="horz" wrap="square" lIns="504035" tIns="252020" rIns="504035" bIns="2520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520949" y="8821739"/>
            <a:ext cx="45364402" cy="24949151"/>
          </a:xfrm>
          <a:prstGeom prst="rect">
            <a:avLst/>
          </a:prstGeom>
          <a:noFill/>
          <a:ln w="9525">
            <a:noFill/>
            <a:miter lim="800000"/>
            <a:headEnd/>
            <a:tailEnd/>
          </a:ln>
        </p:spPr>
        <p:txBody>
          <a:bodyPr vert="horz" wrap="square" lIns="504035" tIns="252020" rIns="504035" bIns="2520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520949" y="35039305"/>
            <a:ext cx="11760202" cy="2012950"/>
          </a:xfrm>
          <a:prstGeom prst="rect">
            <a:avLst/>
          </a:prstGeom>
        </p:spPr>
        <p:txBody>
          <a:bodyPr vert="horz" lIns="504035" tIns="252020" rIns="504035" bIns="252020" rtlCol="0" anchor="ctr"/>
          <a:lstStyle>
            <a:lvl1pPr algn="l" defTabSz="5040349" fontAlgn="auto">
              <a:spcBef>
                <a:spcPts val="0"/>
              </a:spcBef>
              <a:spcAft>
                <a:spcPts val="0"/>
              </a:spcAft>
              <a:defRPr sz="6600">
                <a:solidFill>
                  <a:schemeClr val="tx1">
                    <a:tint val="75000"/>
                  </a:schemeClr>
                </a:solidFill>
                <a:latin typeface="+mn-lt"/>
                <a:cs typeface="+mn-cs"/>
              </a:defRPr>
            </a:lvl1pPr>
          </a:lstStyle>
          <a:p>
            <a:pPr>
              <a:defRPr/>
            </a:pPr>
            <a:fld id="{73A4211A-7CB6-41F7-9AD9-8FF7CE9834F3}" type="datetimeFigureOut">
              <a:rPr lang="en-US"/>
              <a:pPr>
                <a:defRPr/>
              </a:pPr>
              <a:t>6/5/2012</a:t>
            </a:fld>
            <a:endParaRPr lang="en-US"/>
          </a:p>
        </p:txBody>
      </p:sp>
      <p:sp>
        <p:nvSpPr>
          <p:cNvPr id="5" name="Footer Placeholder 4"/>
          <p:cNvSpPr>
            <a:spLocks noGrp="1"/>
          </p:cNvSpPr>
          <p:nvPr>
            <p:ph type="ftr" sz="quarter" idx="3"/>
          </p:nvPr>
        </p:nvSpPr>
        <p:spPr>
          <a:xfrm>
            <a:off x="17222787" y="35039305"/>
            <a:ext cx="15960727" cy="2012950"/>
          </a:xfrm>
          <a:prstGeom prst="rect">
            <a:avLst/>
          </a:prstGeom>
        </p:spPr>
        <p:txBody>
          <a:bodyPr vert="horz" lIns="504035" tIns="252020" rIns="504035" bIns="252020" rtlCol="0" anchor="ctr"/>
          <a:lstStyle>
            <a:lvl1pPr algn="ctr" defTabSz="5040349" fontAlgn="auto">
              <a:spcBef>
                <a:spcPts val="0"/>
              </a:spcBef>
              <a:spcAft>
                <a:spcPts val="0"/>
              </a:spcAft>
              <a:defRPr sz="66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36125149" y="35039305"/>
            <a:ext cx="11760202" cy="2012950"/>
          </a:xfrm>
          <a:prstGeom prst="rect">
            <a:avLst/>
          </a:prstGeom>
        </p:spPr>
        <p:txBody>
          <a:bodyPr vert="horz" lIns="504035" tIns="252020" rIns="504035" bIns="252020" rtlCol="0" anchor="ctr"/>
          <a:lstStyle>
            <a:lvl1pPr algn="r" defTabSz="5040349" fontAlgn="auto">
              <a:spcBef>
                <a:spcPts val="0"/>
              </a:spcBef>
              <a:spcAft>
                <a:spcPts val="0"/>
              </a:spcAft>
              <a:defRPr sz="6600">
                <a:solidFill>
                  <a:schemeClr val="tx1">
                    <a:tint val="75000"/>
                  </a:schemeClr>
                </a:solidFill>
                <a:latin typeface="+mn-lt"/>
                <a:cs typeface="+mn-cs"/>
              </a:defRPr>
            </a:lvl1pPr>
          </a:lstStyle>
          <a:p>
            <a:pPr>
              <a:defRPr/>
            </a:pPr>
            <a:fld id="{D7C8AC62-1F24-4C70-B88E-8101018DA73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5040150" rtl="0" eaLnBrk="0" fontAlgn="base" hangingPunct="0">
        <a:spcBef>
          <a:spcPct val="0"/>
        </a:spcBef>
        <a:spcAft>
          <a:spcPct val="0"/>
        </a:spcAft>
        <a:defRPr sz="24300">
          <a:solidFill>
            <a:schemeClr val="tx1"/>
          </a:solidFill>
          <a:latin typeface="+mj-lt"/>
          <a:ea typeface="+mj-ea"/>
          <a:cs typeface="+mj-cs"/>
        </a:defRPr>
      </a:lvl1pPr>
      <a:lvl2pPr algn="ctr" defTabSz="5040150" rtl="0" eaLnBrk="0" fontAlgn="base" hangingPunct="0">
        <a:spcBef>
          <a:spcPct val="0"/>
        </a:spcBef>
        <a:spcAft>
          <a:spcPct val="0"/>
        </a:spcAft>
        <a:defRPr sz="24300">
          <a:solidFill>
            <a:schemeClr val="tx1"/>
          </a:solidFill>
          <a:latin typeface="Calibri" pitchFamily="34" charset="0"/>
        </a:defRPr>
      </a:lvl2pPr>
      <a:lvl3pPr algn="ctr" defTabSz="5040150" rtl="0" eaLnBrk="0" fontAlgn="base" hangingPunct="0">
        <a:spcBef>
          <a:spcPct val="0"/>
        </a:spcBef>
        <a:spcAft>
          <a:spcPct val="0"/>
        </a:spcAft>
        <a:defRPr sz="24300">
          <a:solidFill>
            <a:schemeClr val="tx1"/>
          </a:solidFill>
          <a:latin typeface="Calibri" pitchFamily="34" charset="0"/>
        </a:defRPr>
      </a:lvl3pPr>
      <a:lvl4pPr algn="ctr" defTabSz="5040150" rtl="0" eaLnBrk="0" fontAlgn="base" hangingPunct="0">
        <a:spcBef>
          <a:spcPct val="0"/>
        </a:spcBef>
        <a:spcAft>
          <a:spcPct val="0"/>
        </a:spcAft>
        <a:defRPr sz="24300">
          <a:solidFill>
            <a:schemeClr val="tx1"/>
          </a:solidFill>
          <a:latin typeface="Calibri" pitchFamily="34" charset="0"/>
        </a:defRPr>
      </a:lvl4pPr>
      <a:lvl5pPr algn="ctr" defTabSz="5040150" rtl="0" eaLnBrk="0" fontAlgn="base" hangingPunct="0">
        <a:spcBef>
          <a:spcPct val="0"/>
        </a:spcBef>
        <a:spcAft>
          <a:spcPct val="0"/>
        </a:spcAft>
        <a:defRPr sz="24300">
          <a:solidFill>
            <a:schemeClr val="tx1"/>
          </a:solidFill>
          <a:latin typeface="Calibri" pitchFamily="34" charset="0"/>
        </a:defRPr>
      </a:lvl5pPr>
      <a:lvl6pPr marL="457185" algn="ctr" defTabSz="5040150" rtl="0" fontAlgn="base">
        <a:spcBef>
          <a:spcPct val="0"/>
        </a:spcBef>
        <a:spcAft>
          <a:spcPct val="0"/>
        </a:spcAft>
        <a:defRPr sz="24300">
          <a:solidFill>
            <a:schemeClr val="tx1"/>
          </a:solidFill>
          <a:latin typeface="Calibri" pitchFamily="34" charset="0"/>
        </a:defRPr>
      </a:lvl6pPr>
      <a:lvl7pPr marL="914369" algn="ctr" defTabSz="5040150" rtl="0" fontAlgn="base">
        <a:spcBef>
          <a:spcPct val="0"/>
        </a:spcBef>
        <a:spcAft>
          <a:spcPct val="0"/>
        </a:spcAft>
        <a:defRPr sz="24300">
          <a:solidFill>
            <a:schemeClr val="tx1"/>
          </a:solidFill>
          <a:latin typeface="Calibri" pitchFamily="34" charset="0"/>
        </a:defRPr>
      </a:lvl7pPr>
      <a:lvl8pPr marL="1371554" algn="ctr" defTabSz="5040150" rtl="0" fontAlgn="base">
        <a:spcBef>
          <a:spcPct val="0"/>
        </a:spcBef>
        <a:spcAft>
          <a:spcPct val="0"/>
        </a:spcAft>
        <a:defRPr sz="24300">
          <a:solidFill>
            <a:schemeClr val="tx1"/>
          </a:solidFill>
          <a:latin typeface="Calibri" pitchFamily="34" charset="0"/>
        </a:defRPr>
      </a:lvl8pPr>
      <a:lvl9pPr marL="1828739" algn="ctr" defTabSz="5040150" rtl="0" fontAlgn="base">
        <a:spcBef>
          <a:spcPct val="0"/>
        </a:spcBef>
        <a:spcAft>
          <a:spcPct val="0"/>
        </a:spcAft>
        <a:defRPr sz="24300">
          <a:solidFill>
            <a:schemeClr val="tx1"/>
          </a:solidFill>
          <a:latin typeface="Calibri" pitchFamily="34" charset="0"/>
        </a:defRPr>
      </a:lvl9pPr>
    </p:titleStyle>
    <p:bodyStyle>
      <a:lvl1pPr marL="1889062" indent="-1889062" algn="l" defTabSz="5040150" rtl="0" eaLnBrk="0" fontAlgn="base" hangingPunct="0">
        <a:spcBef>
          <a:spcPct val="20000"/>
        </a:spcBef>
        <a:spcAft>
          <a:spcPct val="0"/>
        </a:spcAft>
        <a:buFont typeface="Arial" charset="0"/>
        <a:buChar char="•"/>
        <a:defRPr sz="17600">
          <a:solidFill>
            <a:schemeClr val="tx1"/>
          </a:solidFill>
          <a:latin typeface="+mn-lt"/>
          <a:ea typeface="+mn-ea"/>
          <a:cs typeface="+mn-cs"/>
        </a:defRPr>
      </a:lvl1pPr>
      <a:lvl2pPr marL="4094029" indent="-1574750" algn="l" defTabSz="5040150" rtl="0" eaLnBrk="0" fontAlgn="base" hangingPunct="0">
        <a:spcBef>
          <a:spcPct val="20000"/>
        </a:spcBef>
        <a:spcAft>
          <a:spcPct val="0"/>
        </a:spcAft>
        <a:buFont typeface="Arial" charset="0"/>
        <a:buChar char="–"/>
        <a:defRPr sz="15400">
          <a:solidFill>
            <a:schemeClr val="tx1"/>
          </a:solidFill>
          <a:latin typeface="+mn-lt"/>
        </a:defRPr>
      </a:lvl2pPr>
      <a:lvl3pPr marL="6298996" indent="-1258846" algn="l" defTabSz="5040150" rtl="0" eaLnBrk="0" fontAlgn="base" hangingPunct="0">
        <a:spcBef>
          <a:spcPct val="20000"/>
        </a:spcBef>
        <a:spcAft>
          <a:spcPct val="0"/>
        </a:spcAft>
        <a:buFont typeface="Arial" charset="0"/>
        <a:buChar char="•"/>
        <a:defRPr sz="13200">
          <a:solidFill>
            <a:schemeClr val="tx1"/>
          </a:solidFill>
          <a:latin typeface="+mn-lt"/>
        </a:defRPr>
      </a:lvl3pPr>
      <a:lvl4pPr marL="8819862" indent="-1258846" algn="l" defTabSz="5040150" rtl="0" eaLnBrk="0" fontAlgn="base" hangingPunct="0">
        <a:spcBef>
          <a:spcPct val="20000"/>
        </a:spcBef>
        <a:spcAft>
          <a:spcPct val="0"/>
        </a:spcAft>
        <a:buFont typeface="Arial" charset="0"/>
        <a:buChar char="–"/>
        <a:defRPr sz="11000">
          <a:solidFill>
            <a:schemeClr val="tx1"/>
          </a:solidFill>
          <a:latin typeface="+mn-lt"/>
        </a:defRPr>
      </a:lvl4pPr>
      <a:lvl5pPr marL="11340734" indent="-1258846" algn="l" defTabSz="5040150" rtl="0" eaLnBrk="0" fontAlgn="base" hangingPunct="0">
        <a:spcBef>
          <a:spcPct val="20000"/>
        </a:spcBef>
        <a:spcAft>
          <a:spcPct val="0"/>
        </a:spcAft>
        <a:buFont typeface="Arial" charset="0"/>
        <a:buChar char="»"/>
        <a:defRPr sz="11000">
          <a:solidFill>
            <a:schemeClr val="tx1"/>
          </a:solidFill>
          <a:latin typeface="+mn-lt"/>
        </a:defRPr>
      </a:lvl5pPr>
      <a:lvl6pPr marL="11797919" indent="-1258846" algn="l" defTabSz="5040150" rtl="0" fontAlgn="base">
        <a:spcBef>
          <a:spcPct val="20000"/>
        </a:spcBef>
        <a:spcAft>
          <a:spcPct val="0"/>
        </a:spcAft>
        <a:buFont typeface="Arial" charset="0"/>
        <a:buChar char="»"/>
        <a:defRPr sz="11000">
          <a:solidFill>
            <a:schemeClr val="tx1"/>
          </a:solidFill>
          <a:latin typeface="+mn-lt"/>
        </a:defRPr>
      </a:lvl6pPr>
      <a:lvl7pPr marL="12255103" indent="-1258846" algn="l" defTabSz="5040150" rtl="0" fontAlgn="base">
        <a:spcBef>
          <a:spcPct val="20000"/>
        </a:spcBef>
        <a:spcAft>
          <a:spcPct val="0"/>
        </a:spcAft>
        <a:buFont typeface="Arial" charset="0"/>
        <a:buChar char="»"/>
        <a:defRPr sz="11000">
          <a:solidFill>
            <a:schemeClr val="tx1"/>
          </a:solidFill>
          <a:latin typeface="+mn-lt"/>
        </a:defRPr>
      </a:lvl7pPr>
      <a:lvl8pPr marL="12712288" indent="-1258846" algn="l" defTabSz="5040150" rtl="0" fontAlgn="base">
        <a:spcBef>
          <a:spcPct val="20000"/>
        </a:spcBef>
        <a:spcAft>
          <a:spcPct val="0"/>
        </a:spcAft>
        <a:buFont typeface="Arial" charset="0"/>
        <a:buChar char="»"/>
        <a:defRPr sz="11000">
          <a:solidFill>
            <a:schemeClr val="tx1"/>
          </a:solidFill>
          <a:latin typeface="+mn-lt"/>
        </a:defRPr>
      </a:lvl8pPr>
      <a:lvl9pPr marL="13169473" indent="-1258846" algn="l" defTabSz="5040150" rtl="0" fontAlgn="base">
        <a:spcBef>
          <a:spcPct val="20000"/>
        </a:spcBef>
        <a:spcAft>
          <a:spcPct val="0"/>
        </a:spcAft>
        <a:buFont typeface="Arial" charset="0"/>
        <a:buChar char="»"/>
        <a:defRPr sz="11000">
          <a:solidFill>
            <a:schemeClr val="tx1"/>
          </a:solidFill>
          <a:latin typeface="+mn-lt"/>
        </a:defRPr>
      </a:lvl9pPr>
    </p:bodyStyle>
    <p:otherStyle>
      <a:defPPr>
        <a:defRPr lang="en-US"/>
      </a:defPPr>
      <a:lvl1pPr marL="0" algn="l" defTabSz="914369" rtl="0" eaLnBrk="1" latinLnBrk="0" hangingPunct="1">
        <a:defRPr sz="1700" kern="1200">
          <a:solidFill>
            <a:schemeClr val="tx1"/>
          </a:solidFill>
          <a:latin typeface="+mn-lt"/>
          <a:ea typeface="+mn-ea"/>
          <a:cs typeface="+mn-cs"/>
        </a:defRPr>
      </a:lvl1pPr>
      <a:lvl2pPr marL="457185" algn="l" defTabSz="914369" rtl="0" eaLnBrk="1" latinLnBrk="0" hangingPunct="1">
        <a:defRPr sz="1700" kern="1200">
          <a:solidFill>
            <a:schemeClr val="tx1"/>
          </a:solidFill>
          <a:latin typeface="+mn-lt"/>
          <a:ea typeface="+mn-ea"/>
          <a:cs typeface="+mn-cs"/>
        </a:defRPr>
      </a:lvl2pPr>
      <a:lvl3pPr marL="914369" algn="l" defTabSz="914369" rtl="0" eaLnBrk="1" latinLnBrk="0" hangingPunct="1">
        <a:defRPr sz="1700" kern="1200">
          <a:solidFill>
            <a:schemeClr val="tx1"/>
          </a:solidFill>
          <a:latin typeface="+mn-lt"/>
          <a:ea typeface="+mn-ea"/>
          <a:cs typeface="+mn-cs"/>
        </a:defRPr>
      </a:lvl3pPr>
      <a:lvl4pPr marL="1371554" algn="l" defTabSz="914369" rtl="0" eaLnBrk="1" latinLnBrk="0" hangingPunct="1">
        <a:defRPr sz="1700" kern="1200">
          <a:solidFill>
            <a:schemeClr val="tx1"/>
          </a:solidFill>
          <a:latin typeface="+mn-lt"/>
          <a:ea typeface="+mn-ea"/>
          <a:cs typeface="+mn-cs"/>
        </a:defRPr>
      </a:lvl4pPr>
      <a:lvl5pPr marL="1828739" algn="l" defTabSz="914369" rtl="0" eaLnBrk="1" latinLnBrk="0" hangingPunct="1">
        <a:defRPr sz="1700" kern="1200">
          <a:solidFill>
            <a:schemeClr val="tx1"/>
          </a:solidFill>
          <a:latin typeface="+mn-lt"/>
          <a:ea typeface="+mn-ea"/>
          <a:cs typeface="+mn-cs"/>
        </a:defRPr>
      </a:lvl5pPr>
      <a:lvl6pPr marL="2285924" algn="l" defTabSz="914369" rtl="0" eaLnBrk="1" latinLnBrk="0" hangingPunct="1">
        <a:defRPr sz="1700" kern="1200">
          <a:solidFill>
            <a:schemeClr val="tx1"/>
          </a:solidFill>
          <a:latin typeface="+mn-lt"/>
          <a:ea typeface="+mn-ea"/>
          <a:cs typeface="+mn-cs"/>
        </a:defRPr>
      </a:lvl6pPr>
      <a:lvl7pPr marL="2743108" algn="l" defTabSz="914369" rtl="0" eaLnBrk="1" latinLnBrk="0" hangingPunct="1">
        <a:defRPr sz="1700" kern="1200">
          <a:solidFill>
            <a:schemeClr val="tx1"/>
          </a:solidFill>
          <a:latin typeface="+mn-lt"/>
          <a:ea typeface="+mn-ea"/>
          <a:cs typeface="+mn-cs"/>
        </a:defRPr>
      </a:lvl7pPr>
      <a:lvl8pPr marL="3200298" algn="l" defTabSz="914369" rtl="0" eaLnBrk="1" latinLnBrk="0" hangingPunct="1">
        <a:defRPr sz="1700" kern="1200">
          <a:solidFill>
            <a:schemeClr val="tx1"/>
          </a:solidFill>
          <a:latin typeface="+mn-lt"/>
          <a:ea typeface="+mn-ea"/>
          <a:cs typeface="+mn-cs"/>
        </a:defRPr>
      </a:lvl8pPr>
      <a:lvl9pPr marL="3657483" algn="l" defTabSz="914369"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10" descr="RunningTop-R.jpg"/>
          <p:cNvPicPr>
            <a:picLocks noChangeAspect="1"/>
          </p:cNvPicPr>
          <p:nvPr/>
        </p:nvPicPr>
        <p:blipFill>
          <a:blip r:embed="rId16"/>
          <a:srcRect/>
          <a:stretch>
            <a:fillRect/>
          </a:stretch>
        </p:blipFill>
        <p:spPr bwMode="auto">
          <a:xfrm>
            <a:off x="2520949" y="2520952"/>
            <a:ext cx="45364402" cy="7621588"/>
          </a:xfrm>
          <a:prstGeom prst="rect">
            <a:avLst/>
          </a:prstGeom>
          <a:noFill/>
          <a:ln w="9525">
            <a:noFill/>
            <a:miter lim="800000"/>
            <a:headEnd/>
            <a:tailEnd/>
          </a:ln>
        </p:spPr>
      </p:pic>
      <p:sp>
        <p:nvSpPr>
          <p:cNvPr id="2" name="Title Placeholder 1"/>
          <p:cNvSpPr>
            <a:spLocks noGrp="1"/>
          </p:cNvSpPr>
          <p:nvPr>
            <p:ph type="title"/>
          </p:nvPr>
        </p:nvSpPr>
        <p:spPr>
          <a:xfrm>
            <a:off x="3632206" y="2511426"/>
            <a:ext cx="43133962" cy="7299327"/>
          </a:xfrm>
          <a:prstGeom prst="rect">
            <a:avLst/>
          </a:prstGeom>
          <a:effectLst/>
        </p:spPr>
        <p:txBody>
          <a:bodyPr vert="horz" wrap="square" lIns="504046" tIns="0" rIns="504046" bIns="0" numCol="1" anchor="b" anchorCtr="0" compatLnSpc="1">
            <a:prstTxWarp prst="textNoShape">
              <a:avLst/>
            </a:prstTxWarp>
            <a:noAutofit/>
          </a:bodyPr>
          <a:lstStyle/>
          <a:p>
            <a:pPr lvl="0"/>
            <a:r>
              <a:rPr lang="en-US" smtClean="0"/>
              <a:t>Click to edit Master title style</a:t>
            </a:r>
          </a:p>
        </p:txBody>
      </p:sp>
      <p:sp>
        <p:nvSpPr>
          <p:cNvPr id="2052" name="Text Placeholder 2"/>
          <p:cNvSpPr>
            <a:spLocks noGrp="1"/>
          </p:cNvSpPr>
          <p:nvPr>
            <p:ph type="body" idx="1"/>
          </p:nvPr>
        </p:nvSpPr>
        <p:spPr bwMode="auto">
          <a:xfrm>
            <a:off x="12601575" y="12601575"/>
            <a:ext cx="34164590" cy="21169312"/>
          </a:xfrm>
          <a:prstGeom prst="rect">
            <a:avLst/>
          </a:prstGeom>
          <a:noFill/>
          <a:ln w="9525">
            <a:noFill/>
            <a:miter lim="800000"/>
            <a:headEnd/>
            <a:tailEnd/>
          </a:ln>
        </p:spPr>
        <p:txBody>
          <a:bodyPr vert="horz" wrap="square" lIns="504046" tIns="252026" rIns="504046" bIns="25202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6877622" y="35791778"/>
            <a:ext cx="11760202" cy="2012950"/>
          </a:xfrm>
          <a:prstGeom prst="rect">
            <a:avLst/>
          </a:prstGeom>
        </p:spPr>
        <p:txBody>
          <a:bodyPr vert="horz" wrap="square" lIns="504046" tIns="252026" rIns="504046" bIns="252026" numCol="1" anchor="ctr" anchorCtr="0" compatLnSpc="1">
            <a:prstTxWarp prst="textNoShape">
              <a:avLst/>
            </a:prstTxWarp>
          </a:bodyPr>
          <a:lstStyle>
            <a:lvl1pPr algn="r" defTabSz="2520232">
              <a:defRPr sz="6100" b="1">
                <a:solidFill>
                  <a:srgbClr val="A6A6A6"/>
                </a:solidFill>
                <a:latin typeface="Calibri" charset="0"/>
                <a:ea typeface="ＭＳ Ｐゴシック" charset="-128"/>
                <a:cs typeface="+mn-cs"/>
              </a:defRPr>
            </a:lvl1pPr>
          </a:lstStyle>
          <a:p>
            <a:pPr>
              <a:defRPr/>
            </a:pPr>
            <a:fld id="{C916340B-7C23-4661-9A8B-7D633420049A}" type="datetime1">
              <a:rPr lang="en-US"/>
              <a:pPr>
                <a:defRPr/>
              </a:pPr>
              <a:t>6/5/2012</a:t>
            </a:fld>
            <a:endParaRPr lang="en-US"/>
          </a:p>
        </p:txBody>
      </p:sp>
      <p:sp>
        <p:nvSpPr>
          <p:cNvPr id="5" name="Footer Placeholder 4"/>
          <p:cNvSpPr>
            <a:spLocks noGrp="1"/>
          </p:cNvSpPr>
          <p:nvPr>
            <p:ph type="ftr" sz="quarter" idx="3"/>
          </p:nvPr>
        </p:nvSpPr>
        <p:spPr>
          <a:xfrm>
            <a:off x="1751015" y="35791778"/>
            <a:ext cx="18830926" cy="2012950"/>
          </a:xfrm>
          <a:prstGeom prst="rect">
            <a:avLst/>
          </a:prstGeom>
        </p:spPr>
        <p:txBody>
          <a:bodyPr vert="horz" wrap="square" lIns="504046" tIns="252026" rIns="504046" bIns="252026" numCol="1" anchor="ctr" anchorCtr="0" compatLnSpc="1">
            <a:prstTxWarp prst="textNoShape">
              <a:avLst/>
            </a:prstTxWarp>
          </a:bodyPr>
          <a:lstStyle>
            <a:lvl1pPr defTabSz="2520232">
              <a:defRPr sz="6100" b="1">
                <a:solidFill>
                  <a:srgbClr val="A6A6A6"/>
                </a:solidFill>
                <a:latin typeface="Calibri" charset="0"/>
                <a:ea typeface="ＭＳ Ｐゴシック" charset="-128"/>
                <a:cs typeface="+mn-cs"/>
              </a:defRPr>
            </a:lvl1pPr>
          </a:lstStyle>
          <a:p>
            <a:pPr>
              <a:defRPr/>
            </a:pPr>
            <a:endParaRPr lang="en-US"/>
          </a:p>
        </p:txBody>
      </p:sp>
      <p:sp>
        <p:nvSpPr>
          <p:cNvPr id="6" name="Slide Number Placeholder 5"/>
          <p:cNvSpPr>
            <a:spLocks noGrp="1"/>
          </p:cNvSpPr>
          <p:nvPr>
            <p:ph type="sldNum" sz="quarter" idx="4"/>
          </p:nvPr>
        </p:nvSpPr>
        <p:spPr>
          <a:xfrm>
            <a:off x="2090737" y="33901067"/>
            <a:ext cx="2941635" cy="2012950"/>
          </a:xfrm>
          <a:prstGeom prst="rect">
            <a:avLst/>
          </a:prstGeom>
        </p:spPr>
        <p:txBody>
          <a:bodyPr vert="horz" wrap="square" lIns="504046" tIns="504046" rIns="504046" bIns="504046" numCol="1" anchor="ctr" anchorCtr="0" compatLnSpc="1">
            <a:prstTxWarp prst="textNoShape">
              <a:avLst/>
            </a:prstTxWarp>
          </a:bodyPr>
          <a:lstStyle>
            <a:lvl1pPr defTabSz="2520232">
              <a:defRPr sz="1700">
                <a:solidFill>
                  <a:srgbClr val="990000"/>
                </a:solidFill>
                <a:latin typeface="Calibri" charset="0"/>
                <a:ea typeface="ＭＳ Ｐゴシック" charset="-128"/>
                <a:cs typeface="+mn-cs"/>
              </a:defRPr>
            </a:lvl1pPr>
          </a:lstStyle>
          <a:p>
            <a:pPr>
              <a:defRPr/>
            </a:pPr>
            <a:fld id="{56CA87BB-6468-4520-AF2C-12DB053FB917}" type="slidenum">
              <a:rPr lang="en-US"/>
              <a:pPr>
                <a:defRPr/>
              </a:pPr>
              <a:t>‹#›</a:t>
            </a:fld>
            <a:endParaRPr lang="en-US"/>
          </a:p>
        </p:txBody>
      </p:sp>
      <p:sp>
        <p:nvSpPr>
          <p:cNvPr id="7" name="Rectangle 6"/>
          <p:cNvSpPr/>
          <p:nvPr/>
        </p:nvSpPr>
        <p:spPr>
          <a:xfrm>
            <a:off x="1768476" y="1768476"/>
            <a:ext cx="46869348" cy="34267773"/>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504046" tIns="252026" rIns="504046" bIns="252026" anchor="ctr"/>
          <a:lstStyle/>
          <a:p>
            <a:pPr algn="ctr" defTabSz="2520232" fontAlgn="auto">
              <a:spcBef>
                <a:spcPts val="0"/>
              </a:spcBef>
              <a:spcAft>
                <a:spcPts val="0"/>
              </a:spcAft>
              <a:defRPr/>
            </a:pPr>
            <a:endParaRPr sz="1700">
              <a:solidFill>
                <a:prstClr val="white"/>
              </a:solidFill>
            </a:endParaRPr>
          </a:p>
        </p:txBody>
      </p:sp>
      <p:sp>
        <p:nvSpPr>
          <p:cNvPr id="10" name="Rectangle 9"/>
          <p:cNvSpPr/>
          <p:nvPr/>
        </p:nvSpPr>
        <p:spPr>
          <a:xfrm>
            <a:off x="2520949" y="10152062"/>
            <a:ext cx="45364402" cy="655635"/>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504046" tIns="252026" rIns="504046" bIns="252026" anchor="ctr"/>
          <a:lstStyle/>
          <a:p>
            <a:pPr algn="ctr" defTabSz="2520232" fontAlgn="auto">
              <a:spcBef>
                <a:spcPts val="0"/>
              </a:spcBef>
              <a:spcAft>
                <a:spcPts val="0"/>
              </a:spcAft>
              <a:defRPr/>
            </a:pPr>
            <a:endParaRPr sz="1700">
              <a:solidFill>
                <a:prstClr val="white"/>
              </a:solidFill>
            </a:endParaRPr>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 id="2147483791" r:id="rId14"/>
  </p:sldLayoutIdLst>
  <p:txStyles>
    <p:titleStyle>
      <a:lvl1pPr algn="r" rtl="0" eaLnBrk="0" fontAlgn="base" hangingPunct="0">
        <a:lnSpc>
          <a:spcPts val="29768"/>
        </a:lnSpc>
        <a:spcBef>
          <a:spcPct val="0"/>
        </a:spcBef>
        <a:spcAft>
          <a:spcPct val="0"/>
        </a:spcAft>
        <a:defRPr sz="28700" kern="1200">
          <a:solidFill>
            <a:schemeClr val="bg1"/>
          </a:solidFill>
          <a:effectLst>
            <a:outerShdw blurRad="50800" dist="38100" dir="2700000" algn="tl" rotWithShape="0">
              <a:prstClr val="black">
                <a:alpha val="40000"/>
              </a:prstClr>
            </a:outerShdw>
          </a:effectLst>
          <a:latin typeface="+mj-lt"/>
          <a:ea typeface="ＭＳ Ｐゴシック" charset="-128"/>
          <a:cs typeface="+mj-cs"/>
        </a:defRPr>
      </a:lvl1pPr>
      <a:lvl2pPr algn="r" rtl="0" eaLnBrk="0" fontAlgn="base" hangingPunct="0">
        <a:lnSpc>
          <a:spcPts val="29768"/>
        </a:lnSpc>
        <a:spcBef>
          <a:spcPct val="0"/>
        </a:spcBef>
        <a:spcAft>
          <a:spcPct val="0"/>
        </a:spcAft>
        <a:defRPr sz="28700">
          <a:solidFill>
            <a:schemeClr val="bg1"/>
          </a:solidFill>
          <a:latin typeface="Calisto MT" charset="0"/>
          <a:ea typeface="ＭＳ Ｐゴシック" charset="-128"/>
        </a:defRPr>
      </a:lvl2pPr>
      <a:lvl3pPr algn="r" rtl="0" eaLnBrk="0" fontAlgn="base" hangingPunct="0">
        <a:lnSpc>
          <a:spcPts val="29768"/>
        </a:lnSpc>
        <a:spcBef>
          <a:spcPct val="0"/>
        </a:spcBef>
        <a:spcAft>
          <a:spcPct val="0"/>
        </a:spcAft>
        <a:defRPr sz="28700">
          <a:solidFill>
            <a:schemeClr val="bg1"/>
          </a:solidFill>
          <a:latin typeface="Calisto MT" charset="0"/>
          <a:ea typeface="ＭＳ Ｐゴシック" charset="-128"/>
        </a:defRPr>
      </a:lvl3pPr>
      <a:lvl4pPr algn="r" rtl="0" eaLnBrk="0" fontAlgn="base" hangingPunct="0">
        <a:lnSpc>
          <a:spcPts val="29768"/>
        </a:lnSpc>
        <a:spcBef>
          <a:spcPct val="0"/>
        </a:spcBef>
        <a:spcAft>
          <a:spcPct val="0"/>
        </a:spcAft>
        <a:defRPr sz="28700">
          <a:solidFill>
            <a:schemeClr val="bg1"/>
          </a:solidFill>
          <a:latin typeface="Calisto MT" charset="0"/>
          <a:ea typeface="ＭＳ Ｐゴシック" charset="-128"/>
        </a:defRPr>
      </a:lvl4pPr>
      <a:lvl5pPr algn="r" rtl="0" eaLnBrk="0" fontAlgn="base" hangingPunct="0">
        <a:lnSpc>
          <a:spcPts val="29768"/>
        </a:lnSpc>
        <a:spcBef>
          <a:spcPct val="0"/>
        </a:spcBef>
        <a:spcAft>
          <a:spcPct val="0"/>
        </a:spcAft>
        <a:defRPr sz="28700">
          <a:solidFill>
            <a:schemeClr val="bg1"/>
          </a:solidFill>
          <a:latin typeface="Calisto MT" charset="0"/>
          <a:ea typeface="ＭＳ Ｐゴシック" charset="-128"/>
        </a:defRPr>
      </a:lvl5pPr>
      <a:lvl6pPr marL="2520232" algn="r" rtl="0" fontAlgn="base">
        <a:lnSpc>
          <a:spcPts val="29768"/>
        </a:lnSpc>
        <a:spcBef>
          <a:spcPct val="0"/>
        </a:spcBef>
        <a:spcAft>
          <a:spcPct val="0"/>
        </a:spcAft>
        <a:defRPr sz="28700">
          <a:solidFill>
            <a:schemeClr val="bg1"/>
          </a:solidFill>
          <a:latin typeface="Calisto MT" charset="0"/>
          <a:ea typeface="ＭＳ Ｐゴシック" charset="-128"/>
        </a:defRPr>
      </a:lvl6pPr>
      <a:lvl7pPr marL="5040465" algn="r" rtl="0" fontAlgn="base">
        <a:lnSpc>
          <a:spcPts val="29768"/>
        </a:lnSpc>
        <a:spcBef>
          <a:spcPct val="0"/>
        </a:spcBef>
        <a:spcAft>
          <a:spcPct val="0"/>
        </a:spcAft>
        <a:defRPr sz="28700">
          <a:solidFill>
            <a:schemeClr val="bg1"/>
          </a:solidFill>
          <a:latin typeface="Calisto MT" charset="0"/>
          <a:ea typeface="ＭＳ Ｐゴシック" charset="-128"/>
        </a:defRPr>
      </a:lvl7pPr>
      <a:lvl8pPr marL="7560697" algn="r" rtl="0" fontAlgn="base">
        <a:lnSpc>
          <a:spcPts val="29768"/>
        </a:lnSpc>
        <a:spcBef>
          <a:spcPct val="0"/>
        </a:spcBef>
        <a:spcAft>
          <a:spcPct val="0"/>
        </a:spcAft>
        <a:defRPr sz="28700">
          <a:solidFill>
            <a:schemeClr val="bg1"/>
          </a:solidFill>
          <a:latin typeface="Calisto MT" charset="0"/>
          <a:ea typeface="ＭＳ Ｐゴシック" charset="-128"/>
        </a:defRPr>
      </a:lvl8pPr>
      <a:lvl9pPr marL="10080935" algn="r" rtl="0" fontAlgn="base">
        <a:lnSpc>
          <a:spcPts val="29768"/>
        </a:lnSpc>
        <a:spcBef>
          <a:spcPct val="0"/>
        </a:spcBef>
        <a:spcAft>
          <a:spcPct val="0"/>
        </a:spcAft>
        <a:defRPr sz="28700">
          <a:solidFill>
            <a:schemeClr val="bg1"/>
          </a:solidFill>
          <a:latin typeface="Calisto MT" charset="0"/>
          <a:ea typeface="ＭＳ Ｐゴシック" charset="-128"/>
        </a:defRPr>
      </a:lvl9pPr>
    </p:titleStyle>
    <p:bodyStyle>
      <a:lvl1pPr marL="1557287" indent="-1557287" algn="l" rtl="0" eaLnBrk="0" fontAlgn="base" hangingPunct="0">
        <a:spcBef>
          <a:spcPts val="9923"/>
        </a:spcBef>
        <a:spcAft>
          <a:spcPct val="0"/>
        </a:spcAft>
        <a:buClr>
          <a:schemeClr val="accent1"/>
        </a:buClr>
        <a:buSzPct val="75000"/>
        <a:buFont typeface="Wingdings" pitchFamily="2" charset="2"/>
        <a:buChar char="n"/>
        <a:defRPr sz="11000" kern="1200">
          <a:solidFill>
            <a:srgbClr val="262626"/>
          </a:solidFill>
          <a:latin typeface="+mn-lt"/>
          <a:ea typeface="ＭＳ Ｐゴシック" charset="-128"/>
          <a:cs typeface="+mn-cs"/>
        </a:defRPr>
      </a:lvl1pPr>
      <a:lvl2pPr marL="3184422" indent="-1627136" algn="l" rtl="0" eaLnBrk="0" fontAlgn="base" hangingPunct="0">
        <a:spcBef>
          <a:spcPts val="3313"/>
        </a:spcBef>
        <a:spcAft>
          <a:spcPct val="0"/>
        </a:spcAft>
        <a:buClr>
          <a:schemeClr val="accent1"/>
        </a:buClr>
        <a:buSzPct val="75000"/>
        <a:buFont typeface="Wingdings" pitchFamily="2" charset="2"/>
        <a:buChar char="n"/>
        <a:defRPr kern="1200">
          <a:solidFill>
            <a:srgbClr val="262626"/>
          </a:solidFill>
          <a:latin typeface="+mn-lt"/>
          <a:ea typeface="ＭＳ Ｐゴシック" charset="-128"/>
          <a:cs typeface="+mn-cs"/>
        </a:defRPr>
      </a:lvl2pPr>
      <a:lvl3pPr marL="4741709" indent="-1557287" algn="l" rtl="0" eaLnBrk="0" fontAlgn="base" hangingPunct="0">
        <a:spcBef>
          <a:spcPts val="3313"/>
        </a:spcBef>
        <a:spcAft>
          <a:spcPct val="0"/>
        </a:spcAft>
        <a:buClr>
          <a:schemeClr val="accent1"/>
        </a:buClr>
        <a:buSzPct val="75000"/>
        <a:buFont typeface="Wingdings" pitchFamily="2" charset="2"/>
        <a:buChar char="n"/>
        <a:defRPr kern="1200">
          <a:solidFill>
            <a:srgbClr val="262626"/>
          </a:solidFill>
          <a:latin typeface="+mn-lt"/>
          <a:ea typeface="ＭＳ Ｐゴシック" charset="-128"/>
          <a:cs typeface="+mn-cs"/>
        </a:defRPr>
      </a:lvl3pPr>
      <a:lvl4pPr marL="6300584" indent="-1557287" algn="l" rtl="0" eaLnBrk="0" fontAlgn="base" hangingPunct="0">
        <a:spcBef>
          <a:spcPts val="3313"/>
        </a:spcBef>
        <a:spcAft>
          <a:spcPct val="0"/>
        </a:spcAft>
        <a:buClr>
          <a:schemeClr val="accent1"/>
        </a:buClr>
        <a:buSzPct val="75000"/>
        <a:buFont typeface="Wingdings" pitchFamily="2" charset="2"/>
        <a:buChar char="n"/>
        <a:defRPr kern="1200">
          <a:solidFill>
            <a:srgbClr val="262626"/>
          </a:solidFill>
          <a:latin typeface="+mn-lt"/>
          <a:ea typeface="ＭＳ Ｐゴシック" charset="-128"/>
          <a:cs typeface="+mn-cs"/>
        </a:defRPr>
      </a:lvl4pPr>
      <a:lvl5pPr marL="7857870" indent="-1557287" algn="l" rtl="0" eaLnBrk="0" fontAlgn="base" hangingPunct="0">
        <a:spcBef>
          <a:spcPts val="3313"/>
        </a:spcBef>
        <a:spcAft>
          <a:spcPct val="0"/>
        </a:spcAft>
        <a:buClr>
          <a:schemeClr val="accent1"/>
        </a:buClr>
        <a:buSzPct val="75000"/>
        <a:buFont typeface="Wingdings" pitchFamily="2" charset="2"/>
        <a:buChar char="n"/>
        <a:defRPr kern="1200">
          <a:solidFill>
            <a:srgbClr val="262626"/>
          </a:solidFill>
          <a:latin typeface="+mn-lt"/>
          <a:ea typeface="ＭＳ Ｐゴシック" charset="-128"/>
          <a:cs typeface="+mn-cs"/>
        </a:defRPr>
      </a:lvl5pPr>
      <a:lvl6pPr marL="13861280" indent="-1260119" algn="l" defTabSz="5040465" rtl="0" eaLnBrk="1" latinLnBrk="0" hangingPunct="1">
        <a:spcBef>
          <a:spcPct val="20000"/>
        </a:spcBef>
        <a:buFont typeface="Arial" pitchFamily="34" charset="0"/>
        <a:buChar char="•"/>
        <a:defRPr sz="11000" kern="1200">
          <a:solidFill>
            <a:schemeClr val="tx1"/>
          </a:solidFill>
          <a:latin typeface="+mn-lt"/>
          <a:ea typeface="+mn-ea"/>
          <a:cs typeface="+mn-cs"/>
        </a:defRPr>
      </a:lvl6pPr>
      <a:lvl7pPr marL="16381518" indent="-1260119" algn="l" defTabSz="5040465" rtl="0" eaLnBrk="1" latinLnBrk="0" hangingPunct="1">
        <a:spcBef>
          <a:spcPct val="20000"/>
        </a:spcBef>
        <a:buFont typeface="Arial" pitchFamily="34" charset="0"/>
        <a:buChar char="•"/>
        <a:defRPr sz="11000" kern="1200">
          <a:solidFill>
            <a:schemeClr val="tx1"/>
          </a:solidFill>
          <a:latin typeface="+mn-lt"/>
          <a:ea typeface="+mn-ea"/>
          <a:cs typeface="+mn-cs"/>
        </a:defRPr>
      </a:lvl7pPr>
      <a:lvl8pPr marL="18901751" indent="-1260119" algn="l" defTabSz="5040465" rtl="0" eaLnBrk="1" latinLnBrk="0" hangingPunct="1">
        <a:spcBef>
          <a:spcPct val="20000"/>
        </a:spcBef>
        <a:buFont typeface="Arial" pitchFamily="34" charset="0"/>
        <a:buChar char="•"/>
        <a:defRPr sz="11000" kern="1200">
          <a:solidFill>
            <a:schemeClr val="tx1"/>
          </a:solidFill>
          <a:latin typeface="+mn-lt"/>
          <a:ea typeface="+mn-ea"/>
          <a:cs typeface="+mn-cs"/>
        </a:defRPr>
      </a:lvl8pPr>
      <a:lvl9pPr marL="21421983" indent="-1260119" algn="l" defTabSz="5040465" rtl="0" eaLnBrk="1" latinLnBrk="0" hangingPunct="1">
        <a:spcBef>
          <a:spcPct val="20000"/>
        </a:spcBef>
        <a:buFont typeface="Arial" pitchFamily="34" charset="0"/>
        <a:buChar char="•"/>
        <a:defRPr sz="11000" kern="1200">
          <a:solidFill>
            <a:schemeClr val="tx1"/>
          </a:solidFill>
          <a:latin typeface="+mn-lt"/>
          <a:ea typeface="+mn-ea"/>
          <a:cs typeface="+mn-cs"/>
        </a:defRPr>
      </a:lvl9pPr>
    </p:bodyStyle>
    <p:otherStyle>
      <a:defPPr>
        <a:defRPr/>
      </a:defPPr>
      <a:lvl1pPr marL="0" algn="l" defTabSz="5040465" rtl="0" eaLnBrk="1" latinLnBrk="0" hangingPunct="1">
        <a:defRPr sz="9900" kern="1200">
          <a:solidFill>
            <a:schemeClr val="tx1"/>
          </a:solidFill>
          <a:latin typeface="+mn-lt"/>
          <a:ea typeface="+mn-ea"/>
          <a:cs typeface="+mn-cs"/>
        </a:defRPr>
      </a:lvl1pPr>
      <a:lvl2pPr marL="2520232" algn="l" defTabSz="5040465" rtl="0" eaLnBrk="1" latinLnBrk="0" hangingPunct="1">
        <a:defRPr sz="9900" kern="1200">
          <a:solidFill>
            <a:schemeClr val="tx1"/>
          </a:solidFill>
          <a:latin typeface="+mn-lt"/>
          <a:ea typeface="+mn-ea"/>
          <a:cs typeface="+mn-cs"/>
        </a:defRPr>
      </a:lvl2pPr>
      <a:lvl3pPr marL="5040465" algn="l" defTabSz="5040465" rtl="0" eaLnBrk="1" latinLnBrk="0" hangingPunct="1">
        <a:defRPr sz="9900" kern="1200">
          <a:solidFill>
            <a:schemeClr val="tx1"/>
          </a:solidFill>
          <a:latin typeface="+mn-lt"/>
          <a:ea typeface="+mn-ea"/>
          <a:cs typeface="+mn-cs"/>
        </a:defRPr>
      </a:lvl3pPr>
      <a:lvl4pPr marL="7560697" algn="l" defTabSz="5040465" rtl="0" eaLnBrk="1" latinLnBrk="0" hangingPunct="1">
        <a:defRPr sz="9900" kern="1200">
          <a:solidFill>
            <a:schemeClr val="tx1"/>
          </a:solidFill>
          <a:latin typeface="+mn-lt"/>
          <a:ea typeface="+mn-ea"/>
          <a:cs typeface="+mn-cs"/>
        </a:defRPr>
      </a:lvl4pPr>
      <a:lvl5pPr marL="10080935" algn="l" defTabSz="5040465" rtl="0" eaLnBrk="1" latinLnBrk="0" hangingPunct="1">
        <a:defRPr sz="9900" kern="1200">
          <a:solidFill>
            <a:schemeClr val="tx1"/>
          </a:solidFill>
          <a:latin typeface="+mn-lt"/>
          <a:ea typeface="+mn-ea"/>
          <a:cs typeface="+mn-cs"/>
        </a:defRPr>
      </a:lvl5pPr>
      <a:lvl6pPr marL="12601167" algn="l" defTabSz="5040465" rtl="0" eaLnBrk="1" latinLnBrk="0" hangingPunct="1">
        <a:defRPr sz="9900" kern="1200">
          <a:solidFill>
            <a:schemeClr val="tx1"/>
          </a:solidFill>
          <a:latin typeface="+mn-lt"/>
          <a:ea typeface="+mn-ea"/>
          <a:cs typeface="+mn-cs"/>
        </a:defRPr>
      </a:lvl6pPr>
      <a:lvl7pPr marL="15121399" algn="l" defTabSz="5040465" rtl="0" eaLnBrk="1" latinLnBrk="0" hangingPunct="1">
        <a:defRPr sz="9900" kern="1200">
          <a:solidFill>
            <a:schemeClr val="tx1"/>
          </a:solidFill>
          <a:latin typeface="+mn-lt"/>
          <a:ea typeface="+mn-ea"/>
          <a:cs typeface="+mn-cs"/>
        </a:defRPr>
      </a:lvl7pPr>
      <a:lvl8pPr marL="17641632" algn="l" defTabSz="5040465" rtl="0" eaLnBrk="1" latinLnBrk="0" hangingPunct="1">
        <a:defRPr sz="9900" kern="1200">
          <a:solidFill>
            <a:schemeClr val="tx1"/>
          </a:solidFill>
          <a:latin typeface="+mn-lt"/>
          <a:ea typeface="+mn-ea"/>
          <a:cs typeface="+mn-cs"/>
        </a:defRPr>
      </a:lvl8pPr>
      <a:lvl9pPr marL="20161864" algn="l" defTabSz="5040465" rtl="0" eaLnBrk="1" latinLnBrk="0" hangingPunct="1">
        <a:defRPr sz="9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upload.wikimedia.org/wikipedia/commons/c/c4/Flag_of_Manitoba.svg" TargetMode="External"/><Relationship Id="rId1" Type="http://schemas.openxmlformats.org/officeDocument/2006/relationships/slideLayout" Target="../slideLayouts/slideLayout5.xml"/><Relationship Id="rId5" Type="http://schemas.openxmlformats.org/officeDocument/2006/relationships/comments" Target="../comments/comment1.xml"/><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8" descr="WhaleTail.jpg"/>
          <p:cNvPicPr>
            <a:picLocks noChangeAspect="1"/>
          </p:cNvPicPr>
          <p:nvPr/>
        </p:nvPicPr>
        <p:blipFill>
          <a:blip r:embed="rId2">
            <a:lum bright="70000" contrast="-70000"/>
          </a:blip>
          <a:srcRect/>
          <a:stretch>
            <a:fillRect/>
          </a:stretch>
        </p:blipFill>
        <p:spPr bwMode="auto">
          <a:xfrm>
            <a:off x="0" y="6516690"/>
            <a:ext cx="50406300" cy="29198886"/>
          </a:xfrm>
          <a:prstGeom prst="rect">
            <a:avLst/>
          </a:prstGeom>
          <a:noFill/>
          <a:ln w="9525">
            <a:noFill/>
            <a:miter lim="800000"/>
            <a:headEnd/>
            <a:tailEnd/>
          </a:ln>
        </p:spPr>
      </p:pic>
      <p:sp>
        <p:nvSpPr>
          <p:cNvPr id="17411" name="Title 3"/>
          <p:cNvSpPr>
            <a:spLocks noGrp="1"/>
          </p:cNvSpPr>
          <p:nvPr>
            <p:ph type="title" idx="4294967295"/>
          </p:nvPr>
        </p:nvSpPr>
        <p:spPr>
          <a:xfrm>
            <a:off x="2592391" y="3632203"/>
            <a:ext cx="45148500" cy="2957511"/>
          </a:xfrm>
          <a:ln w="127000">
            <a:solidFill>
              <a:schemeClr val="tx1"/>
            </a:solidFill>
          </a:ln>
        </p:spPr>
        <p:txBody>
          <a:bodyPr/>
          <a:lstStyle/>
          <a:p>
            <a:pPr eaLnBrk="1" hangingPunct="1"/>
            <a:r>
              <a:rPr lang="en-US" sz="18200" dirty="0" smtClean="0"/>
              <a:t>BC: trans health/</a:t>
            </a:r>
            <a:r>
              <a:rPr lang="en-US" sz="18200" dirty="0" err="1" smtClean="0"/>
              <a:t>sant</a:t>
            </a:r>
            <a:r>
              <a:rPr lang="fr-CA" sz="18200" dirty="0" smtClean="0"/>
              <a:t>é-</a:t>
            </a:r>
            <a:r>
              <a:rPr lang="fr-CA" sz="18200" dirty="0" err="1" smtClean="0"/>
              <a:t>trans</a:t>
            </a:r>
            <a:r>
              <a:rPr lang="fr-CA" sz="18200" dirty="0" smtClean="0"/>
              <a:t> Sept 2011</a:t>
            </a:r>
            <a:r>
              <a:rPr lang="fr-CA" sz="3900" dirty="0" smtClean="0"/>
              <a:t>v6aug</a:t>
            </a:r>
            <a:endParaRPr lang="en-US" sz="18200" dirty="0" smtClean="0"/>
          </a:p>
        </p:txBody>
      </p:sp>
      <p:sp>
        <p:nvSpPr>
          <p:cNvPr id="17412" name="Text Placeholder 4"/>
          <p:cNvSpPr>
            <a:spLocks noGrp="1"/>
          </p:cNvSpPr>
          <p:nvPr>
            <p:ph type="body" idx="4294967295"/>
          </p:nvPr>
        </p:nvSpPr>
        <p:spPr>
          <a:xfrm>
            <a:off x="1414463" y="5881689"/>
            <a:ext cx="15073314" cy="2795587"/>
          </a:xfrm>
        </p:spPr>
        <p:txBody>
          <a:bodyPr anchor="b"/>
          <a:lstStyle/>
          <a:p>
            <a:pPr marL="0" indent="0" algn="ctr" eaLnBrk="1" hangingPunct="1">
              <a:buNone/>
            </a:pPr>
            <a:r>
              <a:rPr lang="en-US" sz="9900" b="1" dirty="0" smtClean="0"/>
              <a:t>access </a:t>
            </a:r>
            <a:r>
              <a:rPr lang="fr-CA" sz="9900" b="1" i="1" dirty="0" smtClean="0"/>
              <a:t>/ accès</a:t>
            </a:r>
            <a:endParaRPr lang="en-US" sz="9900" b="1" i="1" dirty="0" smtClean="0"/>
          </a:p>
        </p:txBody>
      </p:sp>
      <p:sp>
        <p:nvSpPr>
          <p:cNvPr id="2" name="Content Placeholder 5"/>
          <p:cNvSpPr>
            <a:spLocks noGrp="1"/>
          </p:cNvSpPr>
          <p:nvPr>
            <p:ph sz="half" idx="4294967295"/>
          </p:nvPr>
        </p:nvSpPr>
        <p:spPr>
          <a:xfrm>
            <a:off x="1414463" y="8756653"/>
            <a:ext cx="15073314" cy="28074936"/>
          </a:xfrm>
          <a:ln w="127000">
            <a:solidFill>
              <a:schemeClr val="tx1"/>
            </a:solidFill>
          </a:ln>
        </p:spPr>
        <p:txBody>
          <a:bodyPr/>
          <a:lstStyle/>
          <a:p>
            <a:pPr eaLnBrk="1" hangingPunct="1">
              <a:lnSpc>
                <a:spcPct val="90000"/>
              </a:lnSpc>
              <a:buFont typeface="Wingdings" pitchFamily="2" charset="2"/>
              <a:buNone/>
              <a:defRPr/>
            </a:pPr>
            <a:r>
              <a:rPr lang="fr-CA" sz="6600" b="1" dirty="0" err="1" smtClean="0"/>
              <a:t>primary</a:t>
            </a:r>
            <a:r>
              <a:rPr lang="fr-CA" sz="6600" b="1" dirty="0" smtClean="0"/>
              <a:t> care / </a:t>
            </a:r>
            <a:r>
              <a:rPr lang="fr-CA" sz="6600" b="1" i="1" dirty="0" smtClean="0"/>
              <a:t>soins primaires</a:t>
            </a:r>
          </a:p>
          <a:p>
            <a:pPr marL="1619198" lvl="1" indent="-852459" eaLnBrk="1" hangingPunct="1">
              <a:lnSpc>
                <a:spcPct val="90000"/>
              </a:lnSpc>
              <a:buNone/>
              <a:defRPr/>
            </a:pPr>
            <a:r>
              <a:rPr lang="fr-CA" sz="5000" b="1" dirty="0" smtClean="0"/>
              <a:t>Heath care/</a:t>
            </a:r>
            <a:r>
              <a:rPr lang="fr-CA" sz="5000" b="1" i="1" dirty="0" smtClean="0"/>
              <a:t>soins de santé</a:t>
            </a:r>
            <a:r>
              <a:rPr lang="fr-CA" sz="5000" b="1" dirty="0" smtClean="0"/>
              <a:t>: </a:t>
            </a:r>
            <a:r>
              <a:rPr lang="fr-CA" sz="3900" b="1" dirty="0" smtClean="0">
                <a:solidFill>
                  <a:srgbClr val="00B050"/>
                </a:solidFill>
              </a:rPr>
              <a:t>YES/OUI</a:t>
            </a:r>
          </a:p>
          <a:p>
            <a:pPr marL="1619198" lvl="1" indent="-852459" eaLnBrk="1" hangingPunct="1">
              <a:lnSpc>
                <a:spcPct val="90000"/>
              </a:lnSpc>
              <a:buClr>
                <a:schemeClr val="tx1"/>
              </a:buClr>
              <a:defRPr/>
            </a:pPr>
            <a:r>
              <a:rPr lang="fr-CA" sz="3300" dirty="0" smtClean="0"/>
              <a:t>public </a:t>
            </a:r>
            <a:r>
              <a:rPr lang="fr-CA" sz="3300" dirty="0" err="1" smtClean="0"/>
              <a:t>general</a:t>
            </a:r>
            <a:r>
              <a:rPr lang="fr-CA" sz="3300" dirty="0" smtClean="0"/>
              <a:t> </a:t>
            </a:r>
            <a:r>
              <a:rPr lang="fr-CA" sz="3300" dirty="0" err="1" smtClean="0"/>
              <a:t>practitioners</a:t>
            </a:r>
            <a:endParaRPr lang="fr-CA" sz="3300" dirty="0" smtClean="0"/>
          </a:p>
          <a:p>
            <a:pPr marL="1619198" lvl="1" indent="-852459" eaLnBrk="1" hangingPunct="1">
              <a:lnSpc>
                <a:spcPct val="90000"/>
              </a:lnSpc>
              <a:buClr>
                <a:schemeClr val="tx1"/>
              </a:buClr>
              <a:defRPr/>
            </a:pPr>
            <a:r>
              <a:rPr lang="fr-CA" sz="3300" i="1" dirty="0" smtClean="0"/>
              <a:t>omnipraticiens public</a:t>
            </a:r>
          </a:p>
          <a:p>
            <a:pPr marL="1619198" lvl="1" indent="-852459" eaLnBrk="1" hangingPunct="1">
              <a:lnSpc>
                <a:spcPct val="90000"/>
              </a:lnSpc>
              <a:buNone/>
              <a:defRPr/>
            </a:pPr>
            <a:r>
              <a:rPr lang="fr-CA" sz="5000" b="1" dirty="0" err="1" smtClean="0"/>
              <a:t>trans</a:t>
            </a:r>
            <a:r>
              <a:rPr lang="fr-CA" sz="5000" b="1" dirty="0" smtClean="0"/>
              <a:t> care/</a:t>
            </a:r>
            <a:r>
              <a:rPr lang="fr-CA" sz="5000" b="1" i="1" dirty="0" smtClean="0"/>
              <a:t>soins de transition</a:t>
            </a:r>
            <a:r>
              <a:rPr lang="fr-CA" sz="5000" b="1" dirty="0" smtClean="0"/>
              <a:t>: </a:t>
            </a:r>
            <a:r>
              <a:rPr lang="fr-CA" sz="3900" b="1" dirty="0" smtClean="0">
                <a:solidFill>
                  <a:srgbClr val="00B050"/>
                </a:solidFill>
              </a:rPr>
              <a:t>YES/OUI</a:t>
            </a:r>
          </a:p>
          <a:p>
            <a:pPr marL="1619198" lvl="1" indent="-852459" eaLnBrk="1" hangingPunct="1">
              <a:lnSpc>
                <a:spcPct val="90000"/>
              </a:lnSpc>
              <a:buClr>
                <a:schemeClr val="tx1"/>
              </a:buClr>
              <a:defRPr/>
            </a:pPr>
            <a:r>
              <a:rPr lang="fr-CA" sz="3300" dirty="0" err="1" smtClean="0"/>
              <a:t>advanced</a:t>
            </a:r>
            <a:r>
              <a:rPr lang="fr-CA" sz="3300" dirty="0" smtClean="0"/>
              <a:t> practice public </a:t>
            </a:r>
            <a:r>
              <a:rPr lang="fr-CA" sz="3300" dirty="0" err="1" smtClean="0"/>
              <a:t>GP’s</a:t>
            </a:r>
            <a:r>
              <a:rPr lang="fr-CA" sz="3300" dirty="0" smtClean="0"/>
              <a:t> in:</a:t>
            </a:r>
          </a:p>
          <a:p>
            <a:pPr marL="1619198" lvl="1" indent="-852459" eaLnBrk="1" hangingPunct="1">
              <a:lnSpc>
                <a:spcPct val="90000"/>
              </a:lnSpc>
              <a:buClr>
                <a:schemeClr val="tx1"/>
              </a:buClr>
              <a:defRPr/>
            </a:pPr>
            <a:r>
              <a:rPr lang="fr-CA" sz="3300" i="1" dirty="0" smtClean="0"/>
              <a:t>omnipraticiens spécialisée public à: </a:t>
            </a:r>
          </a:p>
          <a:p>
            <a:pPr marL="1619198" lvl="1" indent="-852459" eaLnBrk="1" hangingPunct="1">
              <a:lnSpc>
                <a:spcPct val="90000"/>
              </a:lnSpc>
              <a:buClr>
                <a:schemeClr val="tx1"/>
              </a:buClr>
              <a:buNone/>
              <a:defRPr/>
            </a:pPr>
            <a:r>
              <a:rPr lang="fr-CA" sz="3300" dirty="0" smtClean="0"/>
              <a:t>Vancouver/ Richmond/ </a:t>
            </a:r>
            <a:r>
              <a:rPr lang="fr-CA" sz="3300" dirty="0" err="1" smtClean="0"/>
              <a:t>Northshore</a:t>
            </a:r>
            <a:r>
              <a:rPr lang="fr-CA" sz="3300" dirty="0" smtClean="0"/>
              <a:t>/ </a:t>
            </a:r>
            <a:r>
              <a:rPr lang="fr-CA" sz="3300" dirty="0" err="1" smtClean="0"/>
              <a:t>Squamish</a:t>
            </a:r>
            <a:r>
              <a:rPr lang="fr-CA" sz="3300" dirty="0" smtClean="0"/>
              <a:t>-Whistler/ </a:t>
            </a:r>
            <a:r>
              <a:rPr lang="fr-CA" sz="3300" dirty="0" err="1" smtClean="0"/>
              <a:t>Bella’s</a:t>
            </a:r>
            <a:r>
              <a:rPr lang="fr-CA" sz="3300" dirty="0" smtClean="0"/>
              <a:t> /Kelowna</a:t>
            </a:r>
          </a:p>
          <a:p>
            <a:pPr eaLnBrk="1" hangingPunct="1">
              <a:lnSpc>
                <a:spcPts val="7001"/>
              </a:lnSpc>
              <a:buNone/>
              <a:defRPr/>
            </a:pPr>
            <a:r>
              <a:rPr lang="fr-CA" sz="6600" b="1" dirty="0" err="1" smtClean="0"/>
              <a:t>specialists</a:t>
            </a:r>
            <a:r>
              <a:rPr lang="fr-CA" sz="6600" b="1" dirty="0" smtClean="0"/>
              <a:t> / </a:t>
            </a:r>
            <a:r>
              <a:rPr lang="fr-CA" sz="6600" b="1" i="1" dirty="0" smtClean="0"/>
              <a:t>spécialistes</a:t>
            </a:r>
          </a:p>
          <a:p>
            <a:pPr marL="1619198" lvl="1" indent="-852459" eaLnBrk="1" hangingPunct="1">
              <a:lnSpc>
                <a:spcPct val="90000"/>
              </a:lnSpc>
              <a:buNone/>
              <a:defRPr/>
            </a:pPr>
            <a:r>
              <a:rPr lang="fr-CA" sz="5000" b="1" dirty="0" err="1" smtClean="0"/>
              <a:t>psychiatry</a:t>
            </a:r>
            <a:r>
              <a:rPr lang="fr-CA" sz="5000" b="1" dirty="0" smtClean="0"/>
              <a:t>/</a:t>
            </a:r>
            <a:r>
              <a:rPr lang="fr-CA" sz="5000" b="1" i="1" dirty="0" smtClean="0"/>
              <a:t>psychiatrie</a:t>
            </a:r>
            <a:r>
              <a:rPr lang="fr-CA" sz="5000" b="1" dirty="0" smtClean="0"/>
              <a:t>: </a:t>
            </a:r>
            <a:r>
              <a:rPr lang="fr-CA" sz="3900" b="1" dirty="0" smtClean="0">
                <a:solidFill>
                  <a:srgbClr val="FF6600"/>
                </a:solidFill>
              </a:rPr>
              <a:t>LIMITED/LIMITÉ</a:t>
            </a:r>
          </a:p>
          <a:p>
            <a:pPr marL="1619198" lvl="1" indent="-852459" eaLnBrk="1" hangingPunct="1">
              <a:lnSpc>
                <a:spcPct val="90000"/>
              </a:lnSpc>
              <a:buClr>
                <a:schemeClr val="tx1"/>
              </a:buClr>
              <a:defRPr/>
            </a:pPr>
            <a:r>
              <a:rPr lang="fr-CA" sz="3300" dirty="0" smtClean="0"/>
              <a:t>public </a:t>
            </a:r>
            <a:r>
              <a:rPr lang="fr-CA" sz="3300" dirty="0" err="1" smtClean="0"/>
              <a:t>child</a:t>
            </a:r>
            <a:r>
              <a:rPr lang="fr-CA" sz="3300" dirty="0" smtClean="0"/>
              <a:t> and </a:t>
            </a:r>
            <a:r>
              <a:rPr lang="fr-CA" sz="3300" dirty="0" err="1" smtClean="0"/>
              <a:t>adult</a:t>
            </a:r>
            <a:r>
              <a:rPr lang="fr-CA" sz="3300" dirty="0" smtClean="0"/>
              <a:t> </a:t>
            </a:r>
            <a:r>
              <a:rPr lang="fr-CA" sz="3300" dirty="0" err="1" smtClean="0"/>
              <a:t>psychiatry</a:t>
            </a:r>
            <a:r>
              <a:rPr lang="fr-CA" sz="3300" dirty="0" smtClean="0"/>
              <a:t> for </a:t>
            </a:r>
            <a:r>
              <a:rPr lang="fr-CA" sz="3300" dirty="0" err="1" smtClean="0"/>
              <a:t>assessment</a:t>
            </a:r>
            <a:r>
              <a:rPr lang="fr-CA" sz="3300" dirty="0" smtClean="0"/>
              <a:t> and </a:t>
            </a:r>
            <a:r>
              <a:rPr lang="fr-CA" sz="3300" dirty="0" err="1" smtClean="0"/>
              <a:t>follow</a:t>
            </a:r>
            <a:r>
              <a:rPr lang="fr-CA" sz="3300" dirty="0" smtClean="0"/>
              <a:t>-up of </a:t>
            </a:r>
            <a:r>
              <a:rPr lang="fr-CA" sz="3300" dirty="0" err="1" smtClean="0"/>
              <a:t>complex</a:t>
            </a:r>
            <a:r>
              <a:rPr lang="fr-CA" sz="3300" dirty="0" smtClean="0"/>
              <a:t> </a:t>
            </a:r>
            <a:r>
              <a:rPr lang="fr-CA" sz="3300" dirty="0" err="1" smtClean="0"/>
              <a:t>co</a:t>
            </a:r>
            <a:r>
              <a:rPr lang="fr-CA" sz="3300" dirty="0" smtClean="0"/>
              <a:t>-</a:t>
            </a:r>
            <a:r>
              <a:rPr lang="fr-CA" sz="3300" dirty="0" err="1" smtClean="0"/>
              <a:t>morbidities</a:t>
            </a:r>
            <a:endParaRPr lang="fr-CA" sz="3300" dirty="0" smtClean="0"/>
          </a:p>
          <a:p>
            <a:pPr marL="1619198" lvl="1" indent="-852459" eaLnBrk="1" hangingPunct="1">
              <a:lnSpc>
                <a:spcPct val="90000"/>
              </a:lnSpc>
              <a:buClr>
                <a:schemeClr val="tx1"/>
              </a:buClr>
              <a:defRPr/>
            </a:pPr>
            <a:r>
              <a:rPr lang="fr-FR" sz="3300" i="1" dirty="0" smtClean="0"/>
              <a:t>psychiatrie public adulte et enfant pour l'évaluation et le suivi des </a:t>
            </a:r>
            <a:r>
              <a:rPr lang="fr-FR" sz="3300" i="1" dirty="0" err="1" smtClean="0"/>
              <a:t>comorbidités</a:t>
            </a:r>
            <a:r>
              <a:rPr lang="fr-FR" sz="3300" i="1" dirty="0" smtClean="0"/>
              <a:t> complexes</a:t>
            </a:r>
          </a:p>
          <a:p>
            <a:pPr marL="1619198" lvl="1" indent="-852459" eaLnBrk="1" hangingPunct="1">
              <a:lnSpc>
                <a:spcPct val="90000"/>
              </a:lnSpc>
              <a:buClr>
                <a:schemeClr val="tx1"/>
              </a:buClr>
              <a:buNone/>
              <a:defRPr/>
            </a:pPr>
            <a:r>
              <a:rPr lang="fr-CA" sz="5000" b="1" dirty="0" err="1" smtClean="0"/>
              <a:t>psychology</a:t>
            </a:r>
            <a:r>
              <a:rPr lang="fr-CA" sz="5000" b="1" dirty="0" smtClean="0"/>
              <a:t>/</a:t>
            </a:r>
            <a:r>
              <a:rPr lang="fr-CA" sz="5000" b="1" i="1" dirty="0" smtClean="0"/>
              <a:t>psychologie</a:t>
            </a:r>
            <a:r>
              <a:rPr lang="fr-CA" sz="5000" b="1" dirty="0" smtClean="0"/>
              <a:t>: </a:t>
            </a:r>
            <a:r>
              <a:rPr lang="fr-CA" sz="3900" b="1" dirty="0" smtClean="0">
                <a:solidFill>
                  <a:srgbClr val="00B050"/>
                </a:solidFill>
              </a:rPr>
              <a:t>YES/OUI</a:t>
            </a:r>
          </a:p>
          <a:p>
            <a:pPr marL="1619198" lvl="1" indent="-852459" eaLnBrk="1" hangingPunct="1">
              <a:lnSpc>
                <a:spcPct val="90000"/>
              </a:lnSpc>
              <a:buClr>
                <a:schemeClr val="tx1"/>
              </a:buClr>
              <a:defRPr/>
            </a:pPr>
            <a:r>
              <a:rPr lang="fr-CA" sz="3300" dirty="0" err="1" smtClean="0"/>
              <a:t>psychologists</a:t>
            </a:r>
            <a:r>
              <a:rPr lang="fr-CA" sz="3300" dirty="0" smtClean="0"/>
              <a:t> </a:t>
            </a:r>
            <a:r>
              <a:rPr lang="fr-CA" sz="3300" dirty="0" err="1" smtClean="0"/>
              <a:t>available</a:t>
            </a:r>
            <a:r>
              <a:rPr lang="fr-CA" sz="3300" dirty="0" smtClean="0"/>
              <a:t> in </a:t>
            </a:r>
            <a:r>
              <a:rPr lang="fr-CA" sz="3300" dirty="0" err="1" smtClean="0"/>
              <a:t>both</a:t>
            </a:r>
            <a:r>
              <a:rPr lang="fr-CA" sz="3300" dirty="0" smtClean="0"/>
              <a:t> the public and </a:t>
            </a:r>
            <a:r>
              <a:rPr lang="fr-CA" sz="3300" dirty="0" err="1" smtClean="0"/>
              <a:t>private</a:t>
            </a:r>
            <a:r>
              <a:rPr lang="fr-CA" sz="3300" dirty="0" smtClean="0"/>
              <a:t> </a:t>
            </a:r>
            <a:r>
              <a:rPr lang="fr-CA" sz="3300" dirty="0" err="1" smtClean="0"/>
              <a:t>sectors</a:t>
            </a:r>
            <a:endParaRPr lang="fr-CA" sz="3300" dirty="0" smtClean="0"/>
          </a:p>
          <a:p>
            <a:pPr marL="1619198" lvl="1" indent="-852459" eaLnBrk="1" hangingPunct="1">
              <a:lnSpc>
                <a:spcPct val="90000"/>
              </a:lnSpc>
              <a:buClr>
                <a:schemeClr val="tx1"/>
              </a:buClr>
              <a:defRPr/>
            </a:pPr>
            <a:r>
              <a:rPr lang="fr-FR" sz="3300" i="1" dirty="0" smtClean="0"/>
              <a:t>psychologues disponibles dans les secteurs privé et publi</a:t>
            </a:r>
            <a:r>
              <a:rPr lang="fr-FR" sz="3300" dirty="0" smtClean="0"/>
              <a:t>c</a:t>
            </a:r>
            <a:endParaRPr lang="fr-CA" sz="3300" dirty="0" smtClean="0"/>
          </a:p>
          <a:p>
            <a:pPr marL="1619198" lvl="1" indent="-852459" eaLnBrk="1" hangingPunct="1">
              <a:lnSpc>
                <a:spcPct val="90000"/>
              </a:lnSpc>
              <a:buNone/>
              <a:defRPr/>
            </a:pPr>
            <a:r>
              <a:rPr lang="fr-CA" sz="5000" b="1" dirty="0" smtClean="0"/>
              <a:t>endocrine/</a:t>
            </a:r>
            <a:r>
              <a:rPr lang="fr-CA" sz="5000" b="1" i="1" dirty="0" smtClean="0"/>
              <a:t>endocrine</a:t>
            </a:r>
            <a:r>
              <a:rPr lang="fr-CA" sz="5000" b="1" dirty="0" smtClean="0"/>
              <a:t>: </a:t>
            </a:r>
            <a:r>
              <a:rPr lang="fr-CA" sz="3900" b="1" dirty="0" smtClean="0">
                <a:solidFill>
                  <a:srgbClr val="FF6600"/>
                </a:solidFill>
              </a:rPr>
              <a:t>LIMITED/LIMITÉ</a:t>
            </a:r>
          </a:p>
          <a:p>
            <a:pPr marL="1619198" lvl="1" indent="-852459" eaLnBrk="1" hangingPunct="1">
              <a:lnSpc>
                <a:spcPct val="90000"/>
              </a:lnSpc>
              <a:buClr>
                <a:schemeClr val="tx1"/>
              </a:buClr>
              <a:defRPr/>
            </a:pPr>
            <a:r>
              <a:rPr lang="fr-CA" sz="3300" dirty="0" smtClean="0"/>
              <a:t>public </a:t>
            </a:r>
            <a:r>
              <a:rPr lang="fr-CA" sz="3300" dirty="0" err="1" smtClean="0"/>
              <a:t>paediatric</a:t>
            </a:r>
            <a:r>
              <a:rPr lang="fr-CA" sz="3300" dirty="0" smtClean="0"/>
              <a:t> and </a:t>
            </a:r>
            <a:r>
              <a:rPr lang="fr-CA" sz="3300" dirty="0" err="1" smtClean="0"/>
              <a:t>adult</a:t>
            </a:r>
            <a:r>
              <a:rPr lang="fr-CA" sz="3300" dirty="0" smtClean="0"/>
              <a:t> </a:t>
            </a:r>
            <a:r>
              <a:rPr lang="fr-CA" sz="3300" dirty="0" err="1" smtClean="0"/>
              <a:t>endocrinology</a:t>
            </a:r>
            <a:r>
              <a:rPr lang="fr-CA" sz="3300" dirty="0" smtClean="0"/>
              <a:t> for </a:t>
            </a:r>
            <a:r>
              <a:rPr lang="fr-CA" sz="3300" dirty="0" err="1" smtClean="0"/>
              <a:t>complex</a:t>
            </a:r>
            <a:r>
              <a:rPr lang="fr-CA" sz="3300" dirty="0" smtClean="0"/>
              <a:t> cases</a:t>
            </a:r>
          </a:p>
          <a:p>
            <a:pPr marL="1619198" lvl="1" indent="-852459" eaLnBrk="1" hangingPunct="1">
              <a:lnSpc>
                <a:spcPct val="90000"/>
              </a:lnSpc>
              <a:buClr>
                <a:schemeClr val="tx1"/>
              </a:buClr>
              <a:defRPr/>
            </a:pPr>
            <a:r>
              <a:rPr lang="fr-FR" sz="3300" i="1" dirty="0" smtClean="0"/>
              <a:t>Endocrinologie public adulte et pédiatrie pour les cas complexes</a:t>
            </a:r>
          </a:p>
          <a:p>
            <a:pPr marL="1619198" lvl="1" indent="-852459" eaLnBrk="1" hangingPunct="1">
              <a:lnSpc>
                <a:spcPct val="90000"/>
              </a:lnSpc>
              <a:buClr>
                <a:schemeClr val="tx1"/>
              </a:buClr>
              <a:buNone/>
              <a:defRPr/>
            </a:pPr>
            <a:r>
              <a:rPr lang="fr-CA" sz="5000" b="1" dirty="0" err="1" smtClean="0"/>
              <a:t>surgery</a:t>
            </a:r>
            <a:r>
              <a:rPr lang="fr-CA" sz="5000" b="1" dirty="0" smtClean="0"/>
              <a:t>/</a:t>
            </a:r>
            <a:r>
              <a:rPr lang="fr-CA" sz="5000" b="1" i="1" dirty="0" smtClean="0"/>
              <a:t>chirurgie</a:t>
            </a:r>
            <a:r>
              <a:rPr lang="fr-CA" sz="5000" b="1" dirty="0" smtClean="0"/>
              <a:t>: </a:t>
            </a:r>
            <a:r>
              <a:rPr lang="fr-CA" sz="3900" b="1" dirty="0" smtClean="0">
                <a:solidFill>
                  <a:srgbClr val="00B050"/>
                </a:solidFill>
              </a:rPr>
              <a:t>YES/OUI</a:t>
            </a:r>
          </a:p>
          <a:p>
            <a:pPr marL="1619198" lvl="1" indent="-852459" eaLnBrk="1" hangingPunct="1">
              <a:lnSpc>
                <a:spcPct val="90000"/>
              </a:lnSpc>
              <a:buClr>
                <a:schemeClr val="tx1"/>
              </a:buClr>
              <a:defRPr/>
            </a:pPr>
            <a:r>
              <a:rPr lang="fr-CA" sz="3300" dirty="0" smtClean="0"/>
              <a:t>public consultation and service for </a:t>
            </a:r>
            <a:r>
              <a:rPr lang="fr-CA" sz="3300" dirty="0" err="1" smtClean="0"/>
              <a:t>mastectomy</a:t>
            </a:r>
            <a:r>
              <a:rPr lang="fr-CA" sz="3300" dirty="0" smtClean="0"/>
              <a:t>, </a:t>
            </a:r>
            <a:r>
              <a:rPr lang="fr-CA" sz="3300" dirty="0" err="1" smtClean="0"/>
              <a:t>chest</a:t>
            </a:r>
            <a:r>
              <a:rPr lang="fr-CA" sz="3300" dirty="0" smtClean="0"/>
              <a:t> reconstruction, </a:t>
            </a:r>
            <a:r>
              <a:rPr lang="fr-CA" sz="3300" dirty="0" err="1" smtClean="0"/>
              <a:t>hysterectomy</a:t>
            </a:r>
            <a:r>
              <a:rPr lang="fr-CA" sz="3300" dirty="0" smtClean="0"/>
              <a:t>, vocal </a:t>
            </a:r>
            <a:r>
              <a:rPr lang="fr-CA" sz="3300" dirty="0" err="1" smtClean="0"/>
              <a:t>cord</a:t>
            </a:r>
            <a:r>
              <a:rPr lang="fr-CA" sz="3300" dirty="0" smtClean="0"/>
              <a:t> </a:t>
            </a:r>
            <a:r>
              <a:rPr lang="fr-CA" sz="3300" dirty="0" err="1" smtClean="0"/>
              <a:t>surgery</a:t>
            </a:r>
            <a:r>
              <a:rPr lang="fr-CA" sz="3300" dirty="0" smtClean="0"/>
              <a:t>, </a:t>
            </a:r>
            <a:r>
              <a:rPr lang="fr-CA" sz="3300" dirty="0" err="1" smtClean="0"/>
              <a:t>tracheal</a:t>
            </a:r>
            <a:r>
              <a:rPr lang="fr-CA" sz="3300" dirty="0" smtClean="0"/>
              <a:t> </a:t>
            </a:r>
            <a:r>
              <a:rPr lang="fr-CA" sz="3300" dirty="0" err="1" smtClean="0"/>
              <a:t>shave</a:t>
            </a:r>
            <a:r>
              <a:rPr lang="fr-CA" sz="3300" dirty="0" smtClean="0"/>
              <a:t>, facial </a:t>
            </a:r>
            <a:r>
              <a:rPr lang="fr-CA" sz="3300" dirty="0" err="1" smtClean="0"/>
              <a:t>feminization</a:t>
            </a:r>
            <a:r>
              <a:rPr lang="fr-CA" sz="3300" dirty="0" smtClean="0"/>
              <a:t> </a:t>
            </a:r>
            <a:endParaRPr lang="fr-FR" sz="3300" dirty="0" smtClean="0"/>
          </a:p>
          <a:p>
            <a:pPr marL="1619198" lvl="1" indent="-852459" eaLnBrk="1" hangingPunct="1">
              <a:lnSpc>
                <a:spcPct val="90000"/>
              </a:lnSpc>
              <a:buClr>
                <a:schemeClr val="tx1"/>
              </a:buClr>
              <a:defRPr/>
            </a:pPr>
            <a:r>
              <a:rPr lang="fr-FR" sz="3300" i="1" dirty="0" smtClean="0"/>
              <a:t>consultation publique pour mastectomie, reconstruction de la poitrine, hystérectomie, corde vocale, trachéale raser, féminisation du visage</a:t>
            </a:r>
          </a:p>
          <a:p>
            <a:pPr marL="1619198" lvl="1" indent="-852459" eaLnBrk="1" hangingPunct="1">
              <a:lnSpc>
                <a:spcPct val="90000"/>
              </a:lnSpc>
              <a:buNone/>
              <a:defRPr/>
            </a:pPr>
            <a:r>
              <a:rPr lang="fr-CA" sz="5000" b="1" dirty="0" smtClean="0"/>
              <a:t>speech </a:t>
            </a:r>
            <a:r>
              <a:rPr lang="fr-CA" sz="5000" b="1" dirty="0" err="1" smtClean="0"/>
              <a:t>therapy</a:t>
            </a:r>
            <a:r>
              <a:rPr lang="fr-CA" sz="5000" b="1" dirty="0" smtClean="0"/>
              <a:t>/</a:t>
            </a:r>
            <a:r>
              <a:rPr lang="fr-CA" sz="5000" b="1" i="1" dirty="0" smtClean="0"/>
              <a:t>orthophonie</a:t>
            </a:r>
            <a:r>
              <a:rPr lang="fr-CA" sz="5000" b="1" dirty="0" smtClean="0"/>
              <a:t>: </a:t>
            </a:r>
            <a:r>
              <a:rPr lang="fr-CA" sz="3900" b="1" dirty="0" smtClean="0">
                <a:solidFill>
                  <a:srgbClr val="FF6600"/>
                </a:solidFill>
              </a:rPr>
              <a:t>LIMITED/LIMITÉ</a:t>
            </a:r>
            <a:endParaRPr lang="fr-CA" sz="3900" b="1" dirty="0" smtClean="0">
              <a:solidFill>
                <a:srgbClr val="00B050"/>
              </a:solidFill>
            </a:endParaRPr>
          </a:p>
          <a:p>
            <a:pPr marL="1619198" lvl="1" indent="-852459" eaLnBrk="1" hangingPunct="1">
              <a:lnSpc>
                <a:spcPct val="90000"/>
              </a:lnSpc>
              <a:buClr>
                <a:schemeClr val="tx1"/>
              </a:buClr>
              <a:defRPr/>
            </a:pPr>
            <a:r>
              <a:rPr lang="fr-CA" sz="3300" dirty="0" smtClean="0"/>
              <a:t>one speech </a:t>
            </a:r>
            <a:r>
              <a:rPr lang="fr-CA" sz="3300" dirty="0" err="1" smtClean="0"/>
              <a:t>therapist</a:t>
            </a:r>
            <a:r>
              <a:rPr lang="fr-CA" sz="3300" dirty="0" smtClean="0"/>
              <a:t> </a:t>
            </a:r>
            <a:r>
              <a:rPr lang="fr-CA" sz="3300" dirty="0" err="1" smtClean="0"/>
              <a:t>providing</a:t>
            </a:r>
            <a:r>
              <a:rPr lang="fr-CA" sz="3300" dirty="0" smtClean="0"/>
              <a:t> </a:t>
            </a:r>
            <a:r>
              <a:rPr lang="fr-CA" sz="3300" dirty="0" err="1" smtClean="0"/>
              <a:t>both</a:t>
            </a:r>
            <a:r>
              <a:rPr lang="fr-CA" sz="3300" dirty="0" smtClean="0"/>
              <a:t> public and </a:t>
            </a:r>
            <a:r>
              <a:rPr lang="fr-CA" sz="3300" dirty="0" err="1" smtClean="0"/>
              <a:t>private</a:t>
            </a:r>
            <a:r>
              <a:rPr lang="fr-CA" sz="3300" dirty="0" smtClean="0"/>
              <a:t> services</a:t>
            </a:r>
          </a:p>
          <a:p>
            <a:pPr marL="1619198" lvl="1" indent="-852459" eaLnBrk="1" hangingPunct="1">
              <a:lnSpc>
                <a:spcPct val="90000"/>
              </a:lnSpc>
              <a:buClr>
                <a:schemeClr val="tx1"/>
              </a:buClr>
              <a:defRPr/>
            </a:pPr>
            <a:r>
              <a:rPr lang="fr-FR" sz="3300" i="1" dirty="0" smtClean="0"/>
              <a:t>un orthophoniste, fournissant des services publics et privés</a:t>
            </a:r>
            <a:endParaRPr lang="fr-CA" sz="3300" b="1" i="1" dirty="0" smtClean="0"/>
          </a:p>
          <a:p>
            <a:pPr eaLnBrk="1" hangingPunct="1">
              <a:lnSpc>
                <a:spcPct val="90000"/>
              </a:lnSpc>
              <a:buFont typeface="Wingdings" pitchFamily="2" charset="2"/>
              <a:buNone/>
              <a:defRPr/>
            </a:pPr>
            <a:r>
              <a:rPr lang="fr-CA" sz="6600" b="1" dirty="0" smtClean="0"/>
              <a:t>counselling / </a:t>
            </a:r>
            <a:r>
              <a:rPr lang="fr-CA" sz="6600" b="1" i="1" dirty="0" smtClean="0"/>
              <a:t>thérapie</a:t>
            </a:r>
            <a:r>
              <a:rPr lang="fr-CA" sz="6600" b="1" dirty="0" smtClean="0"/>
              <a:t>: </a:t>
            </a:r>
            <a:r>
              <a:rPr lang="fr-CA" sz="3900" b="1" dirty="0" smtClean="0">
                <a:solidFill>
                  <a:srgbClr val="00B050"/>
                </a:solidFill>
              </a:rPr>
              <a:t>YES/OUI</a:t>
            </a:r>
          </a:p>
          <a:p>
            <a:pPr marL="1619198" lvl="1" indent="-852459" eaLnBrk="1" hangingPunct="1">
              <a:lnSpc>
                <a:spcPct val="90000"/>
              </a:lnSpc>
              <a:buClr>
                <a:schemeClr val="tx1"/>
              </a:buClr>
              <a:defRPr/>
            </a:pPr>
            <a:r>
              <a:rPr lang="fr-CA" sz="3300" dirty="0" err="1" smtClean="0"/>
              <a:t>Counsellors</a:t>
            </a:r>
            <a:r>
              <a:rPr lang="fr-CA" sz="3300" dirty="0" smtClean="0"/>
              <a:t> </a:t>
            </a:r>
            <a:r>
              <a:rPr lang="fr-CA" sz="3300" dirty="0" err="1" smtClean="0"/>
              <a:t>available</a:t>
            </a:r>
            <a:r>
              <a:rPr lang="fr-CA" sz="3300" dirty="0" smtClean="0"/>
              <a:t> in </a:t>
            </a:r>
            <a:r>
              <a:rPr lang="fr-CA" sz="3300" dirty="0" err="1" smtClean="0"/>
              <a:t>both</a:t>
            </a:r>
            <a:r>
              <a:rPr lang="fr-CA" sz="3300" dirty="0" smtClean="0"/>
              <a:t> the public and </a:t>
            </a:r>
            <a:r>
              <a:rPr lang="fr-CA" sz="3300" dirty="0" err="1" smtClean="0"/>
              <a:t>private</a:t>
            </a:r>
            <a:r>
              <a:rPr lang="fr-CA" sz="3300" dirty="0" smtClean="0"/>
              <a:t> </a:t>
            </a:r>
            <a:r>
              <a:rPr lang="fr-CA" sz="3300" dirty="0" err="1" smtClean="0"/>
              <a:t>sectors</a:t>
            </a:r>
            <a:r>
              <a:rPr lang="fr-CA" sz="3300" dirty="0" smtClean="0"/>
              <a:t> centres</a:t>
            </a:r>
          </a:p>
          <a:p>
            <a:pPr marL="1619198" lvl="1" indent="-852459" eaLnBrk="1" hangingPunct="1">
              <a:lnSpc>
                <a:spcPct val="90000"/>
              </a:lnSpc>
              <a:buClr>
                <a:schemeClr val="tx1"/>
              </a:buClr>
              <a:defRPr/>
            </a:pPr>
            <a:r>
              <a:rPr lang="fr-FR" sz="3300" i="1" dirty="0" smtClean="0"/>
              <a:t>Conseillers disponibles dans les centres des secteurs privé et public</a:t>
            </a:r>
          </a:p>
          <a:p>
            <a:pPr marL="852459" lvl="1" indent="-852459" eaLnBrk="1" hangingPunct="1">
              <a:lnSpc>
                <a:spcPct val="90000"/>
              </a:lnSpc>
              <a:buClr>
                <a:schemeClr val="tx1"/>
              </a:buClr>
              <a:buNone/>
              <a:defRPr/>
            </a:pPr>
            <a:r>
              <a:rPr lang="fr-CA" sz="6600" b="1" dirty="0" smtClean="0"/>
              <a:t>support / </a:t>
            </a:r>
            <a:r>
              <a:rPr lang="fr-CA" sz="6600" b="1" i="1" dirty="0" smtClean="0"/>
              <a:t>soutien: </a:t>
            </a:r>
            <a:r>
              <a:rPr lang="fr-CA" sz="3900" b="1" dirty="0" smtClean="0">
                <a:solidFill>
                  <a:srgbClr val="00B050"/>
                </a:solidFill>
              </a:rPr>
              <a:t>YES/OUI</a:t>
            </a:r>
            <a:endParaRPr lang="fr-CA" sz="6600" b="1" i="1" dirty="0" smtClean="0">
              <a:solidFill>
                <a:srgbClr val="00B050"/>
              </a:solidFill>
            </a:endParaRPr>
          </a:p>
          <a:p>
            <a:pPr marL="1619198" lvl="1" indent="-852459" eaLnBrk="1" hangingPunct="1">
              <a:lnSpc>
                <a:spcPct val="90000"/>
              </a:lnSpc>
              <a:buClr>
                <a:schemeClr val="tx1"/>
              </a:buClr>
              <a:defRPr/>
            </a:pPr>
            <a:r>
              <a:rPr lang="fr-CA" sz="3300" dirty="0" smtClean="0"/>
              <a:t>provincial </a:t>
            </a:r>
            <a:r>
              <a:rPr lang="fr-CA" sz="3300" dirty="0" err="1" smtClean="0"/>
              <a:t>Transgender</a:t>
            </a:r>
            <a:r>
              <a:rPr lang="fr-CA" sz="3300" dirty="0" smtClean="0"/>
              <a:t> Health Program and </a:t>
            </a:r>
            <a:r>
              <a:rPr lang="fr-CA" sz="3300" dirty="0" err="1" smtClean="0"/>
              <a:t>various</a:t>
            </a:r>
            <a:r>
              <a:rPr lang="fr-CA" sz="3300" dirty="0" smtClean="0"/>
              <a:t> </a:t>
            </a:r>
            <a:r>
              <a:rPr lang="fr-CA" sz="3300" dirty="0" err="1" smtClean="0"/>
              <a:t>smaller</a:t>
            </a:r>
            <a:r>
              <a:rPr lang="fr-CA" sz="3300" dirty="0" smtClean="0"/>
              <a:t> </a:t>
            </a:r>
            <a:r>
              <a:rPr lang="fr-CA" sz="3300" dirty="0" err="1" smtClean="0"/>
              <a:t>peer</a:t>
            </a:r>
            <a:r>
              <a:rPr lang="fr-CA" sz="3300" dirty="0" smtClean="0"/>
              <a:t> </a:t>
            </a:r>
            <a:r>
              <a:rPr lang="fr-CA" sz="3300" dirty="0" err="1" smtClean="0"/>
              <a:t>based</a:t>
            </a:r>
            <a:r>
              <a:rPr lang="fr-CA" sz="3300" dirty="0" smtClean="0"/>
              <a:t> NPO </a:t>
            </a:r>
            <a:r>
              <a:rPr lang="fr-CA" sz="3300" dirty="0" err="1" smtClean="0"/>
              <a:t>community</a:t>
            </a:r>
            <a:r>
              <a:rPr lang="fr-CA" sz="3300" dirty="0" smtClean="0"/>
              <a:t> groups </a:t>
            </a:r>
          </a:p>
          <a:p>
            <a:pPr marL="1619198" lvl="1" indent="-852459" eaLnBrk="1" hangingPunct="1">
              <a:lnSpc>
                <a:spcPct val="90000"/>
              </a:lnSpc>
              <a:buClr>
                <a:schemeClr val="tx1"/>
              </a:buClr>
              <a:defRPr/>
            </a:pPr>
            <a:r>
              <a:rPr lang="fr-FR" sz="3300" i="1" dirty="0" smtClean="0"/>
              <a:t>programme provincial de la santé des transgenres et divers petits par les pairs base de groupes communautaires NPO</a:t>
            </a:r>
            <a:endParaRPr lang="fr-CA" sz="3300" i="1" dirty="0" smtClean="0"/>
          </a:p>
          <a:p>
            <a:pPr eaLnBrk="1" hangingPunct="1">
              <a:lnSpc>
                <a:spcPct val="90000"/>
              </a:lnSpc>
              <a:buFont typeface="Wingdings" pitchFamily="2" charset="2"/>
              <a:buNone/>
              <a:defRPr/>
            </a:pPr>
            <a:endParaRPr lang="en-US" sz="7200" b="1" dirty="0" smtClean="0"/>
          </a:p>
        </p:txBody>
      </p:sp>
      <p:sp>
        <p:nvSpPr>
          <p:cNvPr id="17414" name="Text Placeholder 4"/>
          <p:cNvSpPr>
            <a:spLocks noGrp="1"/>
          </p:cNvSpPr>
          <p:nvPr>
            <p:ph type="body" idx="4294967295"/>
          </p:nvPr>
        </p:nvSpPr>
        <p:spPr>
          <a:xfrm>
            <a:off x="16922755" y="5881689"/>
            <a:ext cx="16344899" cy="2795587"/>
          </a:xfrm>
        </p:spPr>
        <p:txBody>
          <a:bodyPr anchor="b"/>
          <a:lstStyle/>
          <a:p>
            <a:pPr marL="0" indent="0" algn="ctr" eaLnBrk="1" hangingPunct="1">
              <a:lnSpc>
                <a:spcPct val="90000"/>
              </a:lnSpc>
              <a:buNone/>
            </a:pPr>
            <a:r>
              <a:rPr lang="en-US" sz="9900" b="1" dirty="0" smtClean="0"/>
              <a:t>assessment </a:t>
            </a:r>
            <a:r>
              <a:rPr lang="fr-CA" sz="9900" b="1" i="1" dirty="0" smtClean="0"/>
              <a:t>/ évaluation</a:t>
            </a:r>
            <a:endParaRPr lang="en-US" sz="9900" b="1" i="1" dirty="0" smtClean="0"/>
          </a:p>
        </p:txBody>
      </p:sp>
      <p:sp>
        <p:nvSpPr>
          <p:cNvPr id="17415" name="Text Placeholder 4"/>
          <p:cNvSpPr>
            <a:spLocks noGrp="1"/>
          </p:cNvSpPr>
          <p:nvPr>
            <p:ph type="body" idx="4294967295"/>
          </p:nvPr>
        </p:nvSpPr>
        <p:spPr>
          <a:xfrm>
            <a:off x="33775653" y="5881689"/>
            <a:ext cx="15114586" cy="2795587"/>
          </a:xfrm>
        </p:spPr>
        <p:txBody>
          <a:bodyPr anchor="b"/>
          <a:lstStyle/>
          <a:p>
            <a:pPr marL="0" indent="0" algn="ctr" eaLnBrk="1" hangingPunct="1">
              <a:buNone/>
            </a:pPr>
            <a:r>
              <a:rPr lang="en-US" sz="9900" b="1" dirty="0" smtClean="0"/>
              <a:t>funding /</a:t>
            </a:r>
            <a:r>
              <a:rPr lang="fr-CA" sz="9900" b="1" i="1" dirty="0" smtClean="0"/>
              <a:t> financement</a:t>
            </a:r>
            <a:endParaRPr lang="en-US" sz="9900" b="1" i="1" dirty="0" smtClean="0"/>
          </a:p>
        </p:txBody>
      </p:sp>
      <p:sp>
        <p:nvSpPr>
          <p:cNvPr id="17416" name="Content Placeholder 5"/>
          <p:cNvSpPr>
            <a:spLocks noGrp="1"/>
          </p:cNvSpPr>
          <p:nvPr>
            <p:ph sz="half" idx="4294967295"/>
          </p:nvPr>
        </p:nvSpPr>
        <p:spPr>
          <a:xfrm>
            <a:off x="17987968" y="8756653"/>
            <a:ext cx="14400210" cy="28074936"/>
          </a:xfrm>
          <a:ln w="127000">
            <a:solidFill>
              <a:schemeClr val="tx1"/>
            </a:solidFill>
          </a:ln>
        </p:spPr>
        <p:txBody>
          <a:bodyPr/>
          <a:lstStyle/>
          <a:p>
            <a:pPr eaLnBrk="1" hangingPunct="1">
              <a:lnSpc>
                <a:spcPts val="7001"/>
              </a:lnSpc>
              <a:spcBef>
                <a:spcPct val="0"/>
              </a:spcBef>
              <a:buNone/>
            </a:pPr>
            <a:r>
              <a:rPr lang="fr-FR" sz="6600" b="1" dirty="0" err="1" smtClean="0"/>
              <a:t>eligibility</a:t>
            </a:r>
            <a:r>
              <a:rPr lang="fr-FR" sz="6600" b="1" dirty="0" smtClean="0"/>
              <a:t> - hormone </a:t>
            </a:r>
            <a:r>
              <a:rPr lang="fr-FR" sz="6600" b="1" dirty="0" err="1" smtClean="0"/>
              <a:t>therapy</a:t>
            </a:r>
            <a:r>
              <a:rPr lang="fr-FR" sz="6600" b="1" dirty="0" smtClean="0"/>
              <a:t>/</a:t>
            </a:r>
          </a:p>
          <a:p>
            <a:pPr eaLnBrk="1" hangingPunct="1">
              <a:lnSpc>
                <a:spcPts val="7001"/>
              </a:lnSpc>
              <a:spcBef>
                <a:spcPct val="0"/>
              </a:spcBef>
              <a:buNone/>
            </a:pPr>
            <a:r>
              <a:rPr lang="fr-FR" sz="6600" b="1" i="1" dirty="0" smtClean="0"/>
              <a:t>éligibilité - traitement hormonal</a:t>
            </a:r>
          </a:p>
          <a:p>
            <a:pPr marL="1619198" lvl="1" indent="-852459" eaLnBrk="1" hangingPunct="1">
              <a:buNone/>
            </a:pPr>
            <a:r>
              <a:rPr lang="fr-CA" sz="5000" b="1" dirty="0" smtClean="0"/>
              <a:t>standards/</a:t>
            </a:r>
            <a:r>
              <a:rPr lang="fr-CA" sz="5000" b="1" i="1" dirty="0" smtClean="0"/>
              <a:t>normes: </a:t>
            </a:r>
            <a:endParaRPr lang="fr-CA" sz="5000" b="1" dirty="0" smtClean="0"/>
          </a:p>
          <a:p>
            <a:pPr marL="1619198" lvl="1" indent="-852459" eaLnBrk="1" hangingPunct="1">
              <a:lnSpc>
                <a:spcPct val="90000"/>
              </a:lnSpc>
              <a:buClr>
                <a:schemeClr val="tx1"/>
              </a:buClr>
            </a:pPr>
            <a:r>
              <a:rPr lang="fr-CA" sz="3300" dirty="0" smtClean="0"/>
              <a:t>WPATH SOC</a:t>
            </a:r>
          </a:p>
          <a:p>
            <a:pPr marL="1619198" lvl="1" indent="-852459" eaLnBrk="1" hangingPunct="1">
              <a:lnSpc>
                <a:spcPct val="90000"/>
              </a:lnSpc>
              <a:buClr>
                <a:schemeClr val="tx1"/>
              </a:buClr>
            </a:pPr>
            <a:r>
              <a:rPr lang="fr-CA" sz="3300" i="1" dirty="0" smtClean="0"/>
              <a:t>WPATH SOC</a:t>
            </a:r>
          </a:p>
          <a:p>
            <a:pPr marL="1619198" lvl="1" indent="-852459" eaLnBrk="1" hangingPunct="1">
              <a:lnSpc>
                <a:spcPts val="5998"/>
              </a:lnSpc>
              <a:spcBef>
                <a:spcPct val="0"/>
              </a:spcBef>
              <a:buNone/>
            </a:pPr>
            <a:r>
              <a:rPr lang="fr-CA" sz="5500" b="1" dirty="0" smtClean="0"/>
              <a:t>public </a:t>
            </a:r>
            <a:r>
              <a:rPr lang="fr-CA" sz="5500" b="1" dirty="0" err="1" smtClean="0"/>
              <a:t>insurance</a:t>
            </a:r>
            <a:r>
              <a:rPr lang="fr-CA" sz="5500" b="1" dirty="0" smtClean="0"/>
              <a:t> </a:t>
            </a:r>
            <a:r>
              <a:rPr lang="fr-CA" sz="5500" b="1" dirty="0" err="1" smtClean="0"/>
              <a:t>requirements</a:t>
            </a:r>
            <a:r>
              <a:rPr lang="fr-CA" sz="5500" b="1" dirty="0" smtClean="0"/>
              <a:t>/</a:t>
            </a:r>
          </a:p>
          <a:p>
            <a:pPr marL="1619198" lvl="1" indent="-852459" eaLnBrk="1" hangingPunct="1">
              <a:lnSpc>
                <a:spcPts val="5998"/>
              </a:lnSpc>
              <a:spcBef>
                <a:spcPct val="0"/>
              </a:spcBef>
              <a:buNone/>
            </a:pPr>
            <a:r>
              <a:rPr lang="fr-CA" sz="5500" b="1" i="1" dirty="0" smtClean="0"/>
              <a:t>exigences d'assurance publiques </a:t>
            </a:r>
            <a:r>
              <a:rPr lang="fr-CA" sz="5500" b="1" dirty="0" smtClean="0"/>
              <a:t>:</a:t>
            </a:r>
          </a:p>
          <a:p>
            <a:pPr marL="1619198" lvl="1" indent="-852459" eaLnBrk="1" hangingPunct="1">
              <a:lnSpc>
                <a:spcPct val="90000"/>
              </a:lnSpc>
              <a:buClr>
                <a:schemeClr val="tx1"/>
              </a:buClr>
            </a:pPr>
            <a:r>
              <a:rPr lang="fr-CA" sz="3300" dirty="0" smtClean="0"/>
              <a:t>none</a:t>
            </a:r>
          </a:p>
          <a:p>
            <a:pPr marL="1619198" lvl="1" indent="-852459" eaLnBrk="1" hangingPunct="1">
              <a:lnSpc>
                <a:spcPct val="90000"/>
              </a:lnSpc>
              <a:buClr>
                <a:schemeClr val="tx1"/>
              </a:buClr>
            </a:pPr>
            <a:r>
              <a:rPr lang="fr-CA" sz="3300" i="1" dirty="0" smtClean="0"/>
              <a:t>aucun</a:t>
            </a:r>
          </a:p>
          <a:p>
            <a:pPr eaLnBrk="1" hangingPunct="1">
              <a:lnSpc>
                <a:spcPts val="7001"/>
              </a:lnSpc>
              <a:buNone/>
            </a:pPr>
            <a:r>
              <a:rPr lang="fr-FR" sz="6600" b="1" dirty="0" err="1" smtClean="0"/>
              <a:t>eligibility</a:t>
            </a:r>
            <a:r>
              <a:rPr lang="fr-FR" sz="6600" b="1" dirty="0" smtClean="0"/>
              <a:t> - major </a:t>
            </a:r>
            <a:r>
              <a:rPr lang="fr-FR" sz="6600" b="1" dirty="0" err="1" smtClean="0"/>
              <a:t>surgery</a:t>
            </a:r>
            <a:r>
              <a:rPr lang="fr-FR" sz="6600" b="1" dirty="0" smtClean="0"/>
              <a:t>/</a:t>
            </a:r>
          </a:p>
          <a:p>
            <a:pPr eaLnBrk="1" hangingPunct="1">
              <a:lnSpc>
                <a:spcPts val="7001"/>
              </a:lnSpc>
              <a:spcBef>
                <a:spcPct val="0"/>
              </a:spcBef>
              <a:buNone/>
            </a:pPr>
            <a:r>
              <a:rPr lang="fr-FR" sz="6600" b="1" i="1" dirty="0" smtClean="0"/>
              <a:t>éligibilité - chirurgie </a:t>
            </a:r>
            <a:r>
              <a:rPr lang="fr-FR" sz="6600" b="1" i="1" dirty="0" err="1" smtClean="0"/>
              <a:t>majuere</a:t>
            </a:r>
            <a:endParaRPr lang="fr-FR" sz="6600" b="1" i="1" dirty="0" smtClean="0"/>
          </a:p>
          <a:p>
            <a:pPr marL="1619198" lvl="1" indent="-852459" eaLnBrk="1" hangingPunct="1">
              <a:buNone/>
            </a:pPr>
            <a:r>
              <a:rPr lang="fr-CA" sz="5000" b="1" dirty="0" smtClean="0"/>
              <a:t>standards/</a:t>
            </a:r>
            <a:r>
              <a:rPr lang="fr-CA" sz="5000" b="1" i="1" dirty="0" smtClean="0"/>
              <a:t>normes</a:t>
            </a:r>
            <a:r>
              <a:rPr lang="fr-CA" sz="5000" b="1" dirty="0" smtClean="0"/>
              <a:t>:</a:t>
            </a:r>
          </a:p>
          <a:p>
            <a:pPr marL="1619198" lvl="1" indent="-852459" eaLnBrk="1" hangingPunct="1">
              <a:lnSpc>
                <a:spcPct val="90000"/>
              </a:lnSpc>
              <a:buClr>
                <a:schemeClr val="tx1"/>
              </a:buClr>
            </a:pPr>
            <a:r>
              <a:rPr lang="fr-CA" sz="3300" dirty="0" smtClean="0"/>
              <a:t>WPATH SOC </a:t>
            </a:r>
          </a:p>
          <a:p>
            <a:pPr marL="1619198" lvl="1" indent="-852459" eaLnBrk="1" hangingPunct="1">
              <a:lnSpc>
                <a:spcPct val="90000"/>
              </a:lnSpc>
              <a:buClr>
                <a:schemeClr val="tx1"/>
              </a:buClr>
            </a:pPr>
            <a:r>
              <a:rPr lang="fr-CA" sz="3300" i="1" dirty="0" smtClean="0"/>
              <a:t>WPATH SOC</a:t>
            </a:r>
          </a:p>
          <a:p>
            <a:pPr marL="1619198" lvl="1" indent="-852459" eaLnBrk="1" hangingPunct="1">
              <a:lnSpc>
                <a:spcPts val="5998"/>
              </a:lnSpc>
              <a:buNone/>
            </a:pPr>
            <a:r>
              <a:rPr lang="fr-CA" sz="5000" b="1" dirty="0" smtClean="0"/>
              <a:t>public </a:t>
            </a:r>
            <a:r>
              <a:rPr lang="fr-CA" sz="5000" b="1" dirty="0" err="1" smtClean="0"/>
              <a:t>insurance</a:t>
            </a:r>
            <a:r>
              <a:rPr lang="fr-CA" sz="5000" b="1" dirty="0" smtClean="0"/>
              <a:t> </a:t>
            </a:r>
            <a:r>
              <a:rPr lang="fr-CA" sz="5000" b="1" dirty="0" err="1" smtClean="0"/>
              <a:t>requirements</a:t>
            </a:r>
            <a:r>
              <a:rPr lang="fr-CA" sz="5000" b="1" dirty="0" smtClean="0"/>
              <a:t>/</a:t>
            </a:r>
          </a:p>
          <a:p>
            <a:pPr marL="1619198" lvl="1" indent="-852459" eaLnBrk="1" hangingPunct="1">
              <a:lnSpc>
                <a:spcPts val="5998"/>
              </a:lnSpc>
              <a:spcBef>
                <a:spcPct val="0"/>
              </a:spcBef>
              <a:buNone/>
            </a:pPr>
            <a:r>
              <a:rPr lang="fr-CA" sz="5000" b="1" i="1" dirty="0" smtClean="0"/>
              <a:t>exigences d'assurance publiques </a:t>
            </a:r>
            <a:r>
              <a:rPr lang="fr-CA" sz="5000" b="1" dirty="0" smtClean="0"/>
              <a:t>:</a:t>
            </a:r>
          </a:p>
          <a:p>
            <a:pPr marL="1619198" lvl="1" indent="-852459" eaLnBrk="1" hangingPunct="1">
              <a:lnSpc>
                <a:spcPct val="90000"/>
              </a:lnSpc>
              <a:buClr>
                <a:schemeClr val="tx1"/>
              </a:buClr>
            </a:pPr>
            <a:r>
              <a:rPr lang="fr-CA" sz="3300" dirty="0" smtClean="0"/>
              <a:t>1 </a:t>
            </a:r>
            <a:r>
              <a:rPr lang="fr-CA" sz="3300" dirty="0" err="1" smtClean="0"/>
              <a:t>year</a:t>
            </a:r>
            <a:r>
              <a:rPr lang="fr-CA" sz="3300" dirty="0" smtClean="0"/>
              <a:t> RLE for </a:t>
            </a:r>
            <a:r>
              <a:rPr lang="fr-CA" sz="3300" dirty="0" err="1" smtClean="0"/>
              <a:t>those</a:t>
            </a:r>
            <a:r>
              <a:rPr lang="fr-CA" sz="3300" dirty="0" smtClean="0"/>
              <a:t> </a:t>
            </a:r>
            <a:r>
              <a:rPr lang="fr-CA" sz="3300" dirty="0" err="1" smtClean="0"/>
              <a:t>surgical</a:t>
            </a:r>
            <a:r>
              <a:rPr lang="fr-CA" sz="3300" dirty="0" smtClean="0"/>
              <a:t> </a:t>
            </a:r>
            <a:r>
              <a:rPr lang="fr-CA" sz="3300" dirty="0" err="1" smtClean="0"/>
              <a:t>procedures</a:t>
            </a:r>
            <a:r>
              <a:rPr lang="fr-CA" sz="3300" dirty="0" smtClean="0"/>
              <a:t> </a:t>
            </a:r>
            <a:r>
              <a:rPr lang="fr-CA" sz="3300" dirty="0" err="1" smtClean="0"/>
              <a:t>covered</a:t>
            </a:r>
            <a:r>
              <a:rPr lang="fr-CA" sz="3300" dirty="0" smtClean="0"/>
              <a:t> by public system (</a:t>
            </a:r>
            <a:r>
              <a:rPr lang="fr-CA" sz="3300" dirty="0" err="1" smtClean="0"/>
              <a:t>breast</a:t>
            </a:r>
            <a:r>
              <a:rPr lang="fr-CA" sz="3300" dirty="0" smtClean="0"/>
              <a:t> augmentation </a:t>
            </a:r>
            <a:r>
              <a:rPr lang="fr-CA" sz="3300" dirty="0" err="1" smtClean="0"/>
              <a:t>limited</a:t>
            </a:r>
            <a:r>
              <a:rPr lang="fr-CA" sz="3300" dirty="0" smtClean="0"/>
              <a:t> to </a:t>
            </a:r>
            <a:r>
              <a:rPr lang="fr-CA" sz="3300" dirty="0" err="1" smtClean="0"/>
              <a:t>those</a:t>
            </a:r>
            <a:r>
              <a:rPr lang="fr-CA" sz="3300" dirty="0" smtClean="0"/>
              <a:t> </a:t>
            </a:r>
            <a:r>
              <a:rPr lang="fr-CA" sz="3300" dirty="0" err="1" smtClean="0"/>
              <a:t>with</a:t>
            </a:r>
            <a:r>
              <a:rPr lang="fr-CA" sz="3300" dirty="0" smtClean="0"/>
              <a:t> </a:t>
            </a:r>
            <a:r>
              <a:rPr lang="fr-CA" sz="3300" dirty="0" err="1" smtClean="0"/>
              <a:t>breast</a:t>
            </a:r>
            <a:r>
              <a:rPr lang="fr-CA" sz="3300" dirty="0" smtClean="0"/>
              <a:t> </a:t>
            </a:r>
            <a:r>
              <a:rPr lang="fr-CA" sz="3300" dirty="0" err="1" smtClean="0"/>
              <a:t>aplasia</a:t>
            </a:r>
            <a:r>
              <a:rPr lang="fr-CA" sz="3300" dirty="0" smtClean="0"/>
              <a:t>) ; 3 </a:t>
            </a:r>
            <a:r>
              <a:rPr lang="fr-CA" sz="3300" dirty="0" err="1" smtClean="0"/>
              <a:t>months</a:t>
            </a:r>
            <a:r>
              <a:rPr lang="fr-CA" sz="3300" dirty="0" smtClean="0"/>
              <a:t> </a:t>
            </a:r>
            <a:r>
              <a:rPr lang="fr-CA" sz="3300" dirty="0" err="1" smtClean="0"/>
              <a:t>couselling</a:t>
            </a:r>
            <a:r>
              <a:rPr lang="fr-CA" sz="3300" dirty="0" smtClean="0"/>
              <a:t> for hormones </a:t>
            </a:r>
            <a:r>
              <a:rPr lang="fr-CA" sz="3300" dirty="0" err="1" smtClean="0"/>
              <a:t>though</a:t>
            </a:r>
            <a:r>
              <a:rPr lang="fr-CA" sz="3300" dirty="0" smtClean="0"/>
              <a:t> </a:t>
            </a:r>
            <a:r>
              <a:rPr lang="fr-CA" sz="3300" dirty="0" err="1" smtClean="0"/>
              <a:t>moving</a:t>
            </a:r>
            <a:r>
              <a:rPr lang="fr-CA" sz="3300" dirty="0" smtClean="0"/>
              <a:t> </a:t>
            </a:r>
            <a:r>
              <a:rPr lang="fr-CA" sz="3300" dirty="0" err="1" smtClean="0"/>
              <a:t>towards</a:t>
            </a:r>
            <a:r>
              <a:rPr lang="fr-CA" sz="3300" dirty="0" smtClean="0"/>
              <a:t> a </a:t>
            </a:r>
            <a:r>
              <a:rPr lang="fr-CA" sz="3300" dirty="0" err="1" smtClean="0"/>
              <a:t>competancy</a:t>
            </a:r>
            <a:r>
              <a:rPr lang="fr-CA" sz="3300" dirty="0" smtClean="0"/>
              <a:t> </a:t>
            </a:r>
            <a:r>
              <a:rPr lang="fr-CA" sz="3300" dirty="0" err="1" smtClean="0"/>
              <a:t>based</a:t>
            </a:r>
            <a:r>
              <a:rPr lang="fr-CA" sz="3300" dirty="0" smtClean="0"/>
              <a:t> standard of care</a:t>
            </a:r>
          </a:p>
          <a:p>
            <a:pPr marL="1619198" lvl="1" indent="-852459" eaLnBrk="1" hangingPunct="1">
              <a:lnSpc>
                <a:spcPct val="90000"/>
              </a:lnSpc>
              <a:buClr>
                <a:schemeClr val="tx1"/>
              </a:buClr>
            </a:pPr>
            <a:r>
              <a:rPr lang="fr-FR" sz="3300" i="1" dirty="0" smtClean="0"/>
              <a:t>1 an RLE : pour ces interventions chirurgicales couvertes par le système public (mammaire limitée à ceux avec aplasie poitrine) ; 3 mois de </a:t>
            </a:r>
            <a:r>
              <a:rPr lang="fr-FR" sz="3300" i="1" dirty="0" err="1" smtClean="0"/>
              <a:t>counseille</a:t>
            </a:r>
            <a:r>
              <a:rPr lang="fr-FR" sz="3300" i="1" dirty="0" smtClean="0"/>
              <a:t> pour recouvrai les hormones -  évoluer vers une norme emploierais basé des soins</a:t>
            </a:r>
          </a:p>
          <a:p>
            <a:pPr eaLnBrk="1" hangingPunct="1">
              <a:lnSpc>
                <a:spcPts val="7001"/>
              </a:lnSpc>
              <a:spcBef>
                <a:spcPct val="0"/>
              </a:spcBef>
              <a:buNone/>
            </a:pPr>
            <a:r>
              <a:rPr lang="fr-FR" sz="6600" b="1" dirty="0" err="1" smtClean="0"/>
              <a:t>eligibility</a:t>
            </a:r>
            <a:r>
              <a:rPr lang="fr-FR" sz="6600" b="1" dirty="0" smtClean="0"/>
              <a:t> - </a:t>
            </a:r>
            <a:r>
              <a:rPr lang="fr-FR" sz="6600" b="1" dirty="0" err="1" smtClean="0"/>
              <a:t>minor</a:t>
            </a:r>
            <a:r>
              <a:rPr lang="fr-FR" sz="6600" b="1" dirty="0" smtClean="0"/>
              <a:t> </a:t>
            </a:r>
            <a:r>
              <a:rPr lang="fr-FR" sz="6600" b="1" dirty="0" err="1" smtClean="0"/>
              <a:t>surgery</a:t>
            </a:r>
            <a:r>
              <a:rPr lang="fr-FR" sz="6600" b="1" dirty="0" smtClean="0"/>
              <a:t>/</a:t>
            </a:r>
          </a:p>
          <a:p>
            <a:pPr eaLnBrk="1" hangingPunct="1">
              <a:lnSpc>
                <a:spcPts val="7001"/>
              </a:lnSpc>
              <a:spcBef>
                <a:spcPct val="0"/>
              </a:spcBef>
              <a:buNone/>
            </a:pPr>
            <a:r>
              <a:rPr lang="fr-FR" sz="6600" b="1" i="1" dirty="0" smtClean="0"/>
              <a:t>éligibilité - chirurgie mineure</a:t>
            </a:r>
          </a:p>
          <a:p>
            <a:pPr marL="1619198" lvl="1" indent="-852459" eaLnBrk="1" hangingPunct="1">
              <a:buNone/>
            </a:pPr>
            <a:r>
              <a:rPr lang="fr-CA" sz="5000" b="1" dirty="0" smtClean="0"/>
              <a:t>standards/</a:t>
            </a:r>
            <a:r>
              <a:rPr lang="fr-CA" sz="5000" b="1" i="1" dirty="0" smtClean="0"/>
              <a:t>normes</a:t>
            </a:r>
            <a:r>
              <a:rPr lang="fr-CA" sz="5000" b="1" dirty="0" smtClean="0"/>
              <a:t>:</a:t>
            </a:r>
          </a:p>
          <a:p>
            <a:pPr marL="1619198" lvl="1" indent="-852459" eaLnBrk="1" hangingPunct="1">
              <a:lnSpc>
                <a:spcPct val="90000"/>
              </a:lnSpc>
              <a:buClr>
                <a:schemeClr val="tx1"/>
              </a:buClr>
            </a:pPr>
            <a:r>
              <a:rPr lang="fr-CA" sz="3300" dirty="0" smtClean="0"/>
              <a:t>WPATH SOC</a:t>
            </a:r>
          </a:p>
          <a:p>
            <a:pPr marL="1619198" lvl="1" indent="-852459" eaLnBrk="1" hangingPunct="1">
              <a:lnSpc>
                <a:spcPct val="90000"/>
              </a:lnSpc>
              <a:buClr>
                <a:schemeClr val="tx1"/>
              </a:buClr>
            </a:pPr>
            <a:r>
              <a:rPr lang="fr-CA" sz="3300" i="1" dirty="0" smtClean="0"/>
              <a:t>WPATH SOC</a:t>
            </a:r>
          </a:p>
          <a:p>
            <a:pPr marL="1619198" lvl="1" indent="-852459" eaLnBrk="1" hangingPunct="1">
              <a:lnSpc>
                <a:spcPts val="5998"/>
              </a:lnSpc>
              <a:buNone/>
            </a:pPr>
            <a:r>
              <a:rPr lang="fr-CA" sz="5000" b="1" dirty="0" smtClean="0"/>
              <a:t>public </a:t>
            </a:r>
            <a:r>
              <a:rPr lang="fr-CA" sz="5000" b="1" dirty="0" err="1" smtClean="0"/>
              <a:t>insurance</a:t>
            </a:r>
            <a:r>
              <a:rPr lang="fr-CA" sz="5000" b="1" dirty="0" smtClean="0"/>
              <a:t> </a:t>
            </a:r>
            <a:r>
              <a:rPr lang="fr-CA" sz="5000" b="1" dirty="0" err="1" smtClean="0"/>
              <a:t>requirements</a:t>
            </a:r>
            <a:r>
              <a:rPr lang="fr-CA" sz="5000" b="1" dirty="0" smtClean="0"/>
              <a:t>/</a:t>
            </a:r>
          </a:p>
          <a:p>
            <a:pPr marL="1619198" lvl="1" indent="-852459" eaLnBrk="1" hangingPunct="1">
              <a:lnSpc>
                <a:spcPts val="5998"/>
              </a:lnSpc>
              <a:buNone/>
            </a:pPr>
            <a:r>
              <a:rPr lang="fr-CA" sz="5000" b="1" i="1" dirty="0" smtClean="0"/>
              <a:t>exigences d'assurance publiques </a:t>
            </a:r>
            <a:r>
              <a:rPr lang="fr-CA" sz="5000" b="1" dirty="0" smtClean="0"/>
              <a:t>:</a:t>
            </a:r>
          </a:p>
          <a:p>
            <a:pPr marL="1619198" lvl="1" indent="-852459" eaLnBrk="1" hangingPunct="1">
              <a:lnSpc>
                <a:spcPct val="90000"/>
              </a:lnSpc>
              <a:buClr>
                <a:schemeClr val="tx1"/>
              </a:buClr>
            </a:pPr>
            <a:r>
              <a:rPr lang="fr-CA" sz="3300" dirty="0" smtClean="0"/>
              <a:t>n/a</a:t>
            </a:r>
          </a:p>
          <a:p>
            <a:pPr marL="1619198" lvl="1" indent="-852459" eaLnBrk="1" hangingPunct="1">
              <a:lnSpc>
                <a:spcPct val="90000"/>
              </a:lnSpc>
              <a:buClr>
                <a:schemeClr val="tx1"/>
              </a:buClr>
            </a:pPr>
            <a:r>
              <a:rPr lang="fr-CA" sz="3300" i="1" dirty="0" smtClean="0"/>
              <a:t>n/a</a:t>
            </a:r>
            <a:endParaRPr lang="en-US" sz="3300" i="1" dirty="0" smtClean="0"/>
          </a:p>
        </p:txBody>
      </p:sp>
      <p:sp>
        <p:nvSpPr>
          <p:cNvPr id="3" name="Content Placeholder 5"/>
          <p:cNvSpPr>
            <a:spLocks noGrp="1"/>
          </p:cNvSpPr>
          <p:nvPr>
            <p:ph sz="half" idx="4294967295"/>
          </p:nvPr>
        </p:nvSpPr>
        <p:spPr>
          <a:xfrm>
            <a:off x="33847086" y="8756653"/>
            <a:ext cx="15073314" cy="28074936"/>
          </a:xfrm>
          <a:ln w="127000">
            <a:solidFill>
              <a:schemeClr val="tx1"/>
            </a:solidFill>
          </a:ln>
        </p:spPr>
        <p:txBody>
          <a:bodyPr/>
          <a:lstStyle/>
          <a:p>
            <a:pPr eaLnBrk="1" hangingPunct="1">
              <a:lnSpc>
                <a:spcPct val="80000"/>
              </a:lnSpc>
              <a:buFont typeface="Wingdings" pitchFamily="2" charset="2"/>
              <a:buNone/>
              <a:defRPr/>
            </a:pPr>
            <a:r>
              <a:rPr lang="fr-CA" sz="6600" b="1" dirty="0" smtClean="0"/>
              <a:t>counselling/</a:t>
            </a:r>
            <a:r>
              <a:rPr lang="fr-CA" sz="6600" b="1" i="1" dirty="0" smtClean="0"/>
              <a:t>thérapie</a:t>
            </a:r>
          </a:p>
          <a:p>
            <a:pPr marL="1619198" lvl="1" indent="-852459" eaLnBrk="1" hangingPunct="1">
              <a:lnSpc>
                <a:spcPct val="80000"/>
              </a:lnSpc>
              <a:buNone/>
              <a:defRPr/>
            </a:pPr>
            <a:r>
              <a:rPr lang="fr-CA" sz="5000" b="1" dirty="0" smtClean="0"/>
              <a:t>public/</a:t>
            </a:r>
            <a:r>
              <a:rPr lang="fr-CA" sz="5000" b="1" i="1" dirty="0" smtClean="0"/>
              <a:t>public</a:t>
            </a:r>
            <a:r>
              <a:rPr lang="fr-CA" sz="5000" b="1" dirty="0" smtClean="0"/>
              <a:t>: </a:t>
            </a:r>
            <a:r>
              <a:rPr lang="fr-CA" sz="3900" b="1" dirty="0" smtClean="0">
                <a:solidFill>
                  <a:srgbClr val="FF6600"/>
                </a:solidFill>
                <a:ea typeface="+mn-ea"/>
                <a:cs typeface="+mn-cs"/>
              </a:rPr>
              <a:t>LIMITED/LIMITÉ</a:t>
            </a:r>
            <a:endParaRPr lang="fr-CA" sz="5000" b="1" dirty="0" smtClean="0"/>
          </a:p>
          <a:p>
            <a:pPr marL="1619198" lvl="1" indent="-852459" eaLnBrk="1" hangingPunct="1">
              <a:lnSpc>
                <a:spcPct val="90000"/>
              </a:lnSpc>
              <a:buClr>
                <a:schemeClr val="tx1"/>
              </a:buClr>
              <a:defRPr/>
            </a:pPr>
            <a:r>
              <a:rPr lang="fr-CA" sz="3300" dirty="0" smtClean="0"/>
              <a:t>Vancouver/ Kelowna/ Victoria </a:t>
            </a:r>
            <a:r>
              <a:rPr lang="fr-CA" sz="3300" dirty="0" err="1" smtClean="0"/>
              <a:t>community</a:t>
            </a:r>
            <a:r>
              <a:rPr lang="fr-CA" sz="3300" dirty="0" smtClean="0"/>
              <a:t> </a:t>
            </a:r>
            <a:r>
              <a:rPr lang="fr-CA" sz="3300" dirty="0" err="1" smtClean="0"/>
              <a:t>health</a:t>
            </a:r>
            <a:r>
              <a:rPr lang="fr-CA" sz="3300" dirty="0" smtClean="0"/>
              <a:t> centres</a:t>
            </a:r>
            <a:endParaRPr lang="fr-FR" sz="3300" dirty="0" smtClean="0"/>
          </a:p>
          <a:p>
            <a:pPr marL="1619198" lvl="1" indent="-852459" eaLnBrk="1" hangingPunct="1">
              <a:lnSpc>
                <a:spcPct val="90000"/>
              </a:lnSpc>
              <a:buClr>
                <a:schemeClr val="tx1"/>
              </a:buClr>
              <a:defRPr/>
            </a:pPr>
            <a:r>
              <a:rPr lang="fr-FR" sz="3300" i="1" dirty="0" smtClean="0"/>
              <a:t>centres de santé communautaire </a:t>
            </a:r>
            <a:r>
              <a:rPr lang="fr-CA" sz="3300" i="1" dirty="0" smtClean="0"/>
              <a:t>à </a:t>
            </a:r>
            <a:r>
              <a:rPr lang="fr-FR" sz="3300" i="1" dirty="0" smtClean="0"/>
              <a:t>Vancouver, Kelowna, et Victoria</a:t>
            </a:r>
          </a:p>
          <a:p>
            <a:pPr marL="1619198" lvl="1" indent="-852459" eaLnBrk="1" hangingPunct="1">
              <a:lnSpc>
                <a:spcPct val="80000"/>
              </a:lnSpc>
              <a:buNone/>
              <a:defRPr/>
            </a:pPr>
            <a:r>
              <a:rPr lang="fr-CA" sz="5000" b="1" dirty="0" err="1" smtClean="0"/>
              <a:t>private</a:t>
            </a:r>
            <a:r>
              <a:rPr lang="fr-CA" sz="5000" b="1" dirty="0" smtClean="0"/>
              <a:t>/</a:t>
            </a:r>
            <a:r>
              <a:rPr lang="fr-CA" sz="5000" b="1" i="1" dirty="0" smtClean="0"/>
              <a:t>privé</a:t>
            </a:r>
            <a:r>
              <a:rPr lang="fr-CA" sz="5000" b="1" dirty="0" smtClean="0"/>
              <a:t>: </a:t>
            </a:r>
            <a:r>
              <a:rPr lang="fr-CA" sz="3900" b="1" dirty="0" smtClean="0">
                <a:solidFill>
                  <a:srgbClr val="00B050"/>
                </a:solidFill>
                <a:ea typeface="+mn-ea"/>
                <a:cs typeface="+mn-cs"/>
              </a:rPr>
              <a:t>YES/OUI</a:t>
            </a:r>
            <a:endParaRPr lang="fr-CA" sz="5000" b="1" dirty="0" smtClean="0"/>
          </a:p>
          <a:p>
            <a:pPr marL="1619198" lvl="1" indent="-852459" eaLnBrk="1" hangingPunct="1">
              <a:lnSpc>
                <a:spcPct val="90000"/>
              </a:lnSpc>
              <a:buClr>
                <a:schemeClr val="tx1"/>
              </a:buClr>
              <a:defRPr/>
            </a:pPr>
            <a:r>
              <a:rPr lang="fr-CA" sz="3300" dirty="0" err="1" smtClean="0"/>
              <a:t>available</a:t>
            </a:r>
            <a:r>
              <a:rPr lang="fr-CA" sz="3300" dirty="0" smtClean="0"/>
              <a:t> </a:t>
            </a:r>
            <a:r>
              <a:rPr lang="fr-CA" sz="3300" dirty="0" err="1" smtClean="0"/>
              <a:t>throughout</a:t>
            </a:r>
            <a:r>
              <a:rPr lang="fr-CA" sz="3300" dirty="0" smtClean="0"/>
              <a:t> province</a:t>
            </a:r>
            <a:endParaRPr lang="fr-FR" sz="3300" dirty="0" smtClean="0"/>
          </a:p>
          <a:p>
            <a:pPr marL="1619198" lvl="1" indent="-852459" eaLnBrk="1" hangingPunct="1">
              <a:lnSpc>
                <a:spcPct val="90000"/>
              </a:lnSpc>
              <a:buClr>
                <a:schemeClr val="tx1"/>
              </a:buClr>
              <a:defRPr/>
            </a:pPr>
            <a:r>
              <a:rPr lang="fr-FR" sz="3300" i="1" dirty="0" smtClean="0"/>
              <a:t>disponible dans toute la province</a:t>
            </a:r>
          </a:p>
          <a:p>
            <a:pPr eaLnBrk="1" hangingPunct="1">
              <a:lnSpc>
                <a:spcPts val="7001"/>
              </a:lnSpc>
              <a:buNone/>
              <a:defRPr/>
            </a:pPr>
            <a:r>
              <a:rPr lang="fr-CA" sz="6600" b="1" dirty="0" err="1" smtClean="0"/>
              <a:t>specialists</a:t>
            </a:r>
            <a:r>
              <a:rPr lang="fr-CA" sz="6600" b="1" dirty="0" smtClean="0"/>
              <a:t>/</a:t>
            </a:r>
            <a:r>
              <a:rPr lang="fr-CA" sz="6600" b="1" i="1" dirty="0" smtClean="0"/>
              <a:t>spécialistes</a:t>
            </a:r>
          </a:p>
          <a:p>
            <a:pPr marL="1619198" lvl="1" indent="-852459" eaLnBrk="1" hangingPunct="1">
              <a:lnSpc>
                <a:spcPct val="80000"/>
              </a:lnSpc>
              <a:buNone/>
              <a:defRPr/>
            </a:pPr>
            <a:r>
              <a:rPr lang="fr-CA" sz="5000" b="1" dirty="0" smtClean="0"/>
              <a:t>public/</a:t>
            </a:r>
            <a:r>
              <a:rPr lang="fr-CA" sz="5000" b="1" i="1" dirty="0" smtClean="0"/>
              <a:t>public</a:t>
            </a:r>
            <a:r>
              <a:rPr lang="fr-CA" sz="5000" b="1" dirty="0" smtClean="0"/>
              <a:t>: </a:t>
            </a:r>
            <a:r>
              <a:rPr lang="fr-CA" sz="3900" b="1" dirty="0" smtClean="0">
                <a:solidFill>
                  <a:srgbClr val="FF6600"/>
                </a:solidFill>
                <a:ea typeface="+mn-ea"/>
                <a:cs typeface="+mn-cs"/>
              </a:rPr>
              <a:t>LIMITED/LIMITÉ</a:t>
            </a:r>
            <a:endParaRPr lang="fr-CA" sz="5000" b="1" dirty="0" smtClean="0"/>
          </a:p>
          <a:p>
            <a:pPr marL="1619198" lvl="1" indent="-852459" eaLnBrk="1" hangingPunct="1">
              <a:lnSpc>
                <a:spcPct val="90000"/>
              </a:lnSpc>
              <a:buClr>
                <a:schemeClr val="tx1"/>
              </a:buClr>
              <a:defRPr/>
            </a:pPr>
            <a:r>
              <a:rPr lang="fr-CA" sz="3300" dirty="0" err="1" smtClean="0"/>
              <a:t>endocrinology</a:t>
            </a:r>
            <a:r>
              <a:rPr lang="fr-CA" sz="3300" dirty="0" smtClean="0"/>
              <a:t>, </a:t>
            </a:r>
            <a:r>
              <a:rPr lang="fr-CA" sz="3300" dirty="0" err="1" smtClean="0"/>
              <a:t>psychiatry</a:t>
            </a:r>
            <a:r>
              <a:rPr lang="fr-CA" sz="3300" dirty="0" smtClean="0"/>
              <a:t>, plastic </a:t>
            </a:r>
            <a:r>
              <a:rPr lang="fr-CA" sz="3300" dirty="0" err="1" smtClean="0"/>
              <a:t>surgery</a:t>
            </a:r>
            <a:r>
              <a:rPr lang="fr-CA" sz="3300" dirty="0" smtClean="0"/>
              <a:t> (</a:t>
            </a:r>
            <a:r>
              <a:rPr lang="fr-CA" sz="3300" dirty="0" err="1" smtClean="0"/>
              <a:t>see</a:t>
            </a:r>
            <a:r>
              <a:rPr lang="fr-CA" sz="3300" dirty="0" smtClean="0"/>
              <a:t> </a:t>
            </a:r>
            <a:r>
              <a:rPr lang="fr-CA" sz="3300" dirty="0" err="1" smtClean="0"/>
              <a:t>below</a:t>
            </a:r>
            <a:r>
              <a:rPr lang="fr-CA" sz="3300" dirty="0" smtClean="0"/>
              <a:t>)</a:t>
            </a:r>
          </a:p>
          <a:p>
            <a:pPr marL="1619198" lvl="1" indent="-852459" eaLnBrk="1" hangingPunct="1">
              <a:lnSpc>
                <a:spcPct val="90000"/>
              </a:lnSpc>
              <a:buClr>
                <a:schemeClr val="tx1"/>
              </a:buClr>
              <a:defRPr/>
            </a:pPr>
            <a:r>
              <a:rPr lang="fr-FR" sz="3300" i="1" dirty="0" smtClean="0"/>
              <a:t>endocrinologie, psychiatrie, chirurgie plastique (voir ci-dessous) </a:t>
            </a:r>
          </a:p>
          <a:p>
            <a:pPr marL="1619198" lvl="1" indent="-852459" eaLnBrk="1" hangingPunct="1">
              <a:lnSpc>
                <a:spcPct val="90000"/>
              </a:lnSpc>
              <a:buClr>
                <a:schemeClr val="tx1"/>
              </a:buClr>
              <a:buNone/>
              <a:defRPr/>
            </a:pPr>
            <a:r>
              <a:rPr lang="fr-CA" sz="5000" b="1" dirty="0" err="1" smtClean="0"/>
              <a:t>private</a:t>
            </a:r>
            <a:r>
              <a:rPr lang="fr-CA" sz="5000" b="1" dirty="0" smtClean="0"/>
              <a:t>/</a:t>
            </a:r>
            <a:r>
              <a:rPr lang="fr-CA" sz="5000" b="1" i="1" dirty="0" smtClean="0"/>
              <a:t>privé</a:t>
            </a:r>
            <a:r>
              <a:rPr lang="fr-CA" sz="5000" b="1" dirty="0" smtClean="0"/>
              <a:t>: </a:t>
            </a:r>
            <a:r>
              <a:rPr lang="fr-CA" sz="3900" b="1" dirty="0" smtClean="0">
                <a:solidFill>
                  <a:srgbClr val="FF6600"/>
                </a:solidFill>
              </a:rPr>
              <a:t>LIMITED/LIMITÉ</a:t>
            </a:r>
            <a:endParaRPr lang="fr-CA" sz="5000" b="1" dirty="0" smtClean="0"/>
          </a:p>
          <a:p>
            <a:pPr marL="1619198" lvl="1" indent="-852459" eaLnBrk="1" hangingPunct="1">
              <a:lnSpc>
                <a:spcPct val="90000"/>
              </a:lnSpc>
              <a:buClr>
                <a:schemeClr val="tx1"/>
              </a:buClr>
              <a:defRPr/>
            </a:pPr>
            <a:r>
              <a:rPr lang="fr-CA" sz="3300" dirty="0" smtClean="0"/>
              <a:t>plastic </a:t>
            </a:r>
            <a:r>
              <a:rPr lang="fr-CA" sz="3300" dirty="0" err="1" smtClean="0"/>
              <a:t>surgery</a:t>
            </a:r>
            <a:r>
              <a:rPr lang="fr-CA" sz="3300" dirty="0" smtClean="0"/>
              <a:t> for facial </a:t>
            </a:r>
            <a:r>
              <a:rPr lang="fr-CA" sz="3300" dirty="0" err="1" smtClean="0"/>
              <a:t>feminization</a:t>
            </a:r>
            <a:r>
              <a:rPr lang="fr-CA" sz="3300" dirty="0" smtClean="0"/>
              <a:t>, ENT </a:t>
            </a:r>
            <a:r>
              <a:rPr lang="fr-CA" sz="3300" dirty="0" err="1" smtClean="0"/>
              <a:t>surgery</a:t>
            </a:r>
            <a:r>
              <a:rPr lang="fr-CA" sz="3300" dirty="0" smtClean="0"/>
              <a:t> for vocal </a:t>
            </a:r>
            <a:r>
              <a:rPr lang="fr-CA" sz="3300" dirty="0" err="1" smtClean="0"/>
              <a:t>cord</a:t>
            </a:r>
            <a:r>
              <a:rPr lang="fr-CA" sz="3300" dirty="0" smtClean="0"/>
              <a:t> and </a:t>
            </a:r>
            <a:r>
              <a:rPr lang="fr-CA" sz="3300" dirty="0" err="1" smtClean="0"/>
              <a:t>tracheal</a:t>
            </a:r>
            <a:r>
              <a:rPr lang="fr-CA" sz="3300" dirty="0" smtClean="0"/>
              <a:t> </a:t>
            </a:r>
            <a:r>
              <a:rPr lang="fr-CA" sz="3300" dirty="0" err="1" smtClean="0"/>
              <a:t>shave</a:t>
            </a:r>
            <a:endParaRPr lang="fr-CA" sz="3300" dirty="0" smtClean="0"/>
          </a:p>
          <a:p>
            <a:pPr marL="1619198" lvl="1" indent="-852459" eaLnBrk="1" hangingPunct="1">
              <a:lnSpc>
                <a:spcPct val="90000"/>
              </a:lnSpc>
              <a:buClr>
                <a:schemeClr val="tx1"/>
              </a:buClr>
              <a:defRPr/>
            </a:pPr>
            <a:r>
              <a:rPr lang="fr-FR" sz="3300" i="1" dirty="0" smtClean="0"/>
              <a:t>chirurgie plastique pour la féminisation du visage, la chirurgie ENT pour corde vocale et trachéaux raser</a:t>
            </a:r>
            <a:endParaRPr lang="fr-CA" sz="3300" b="1" i="1" dirty="0" smtClean="0"/>
          </a:p>
          <a:p>
            <a:pPr eaLnBrk="1" hangingPunct="1">
              <a:lnSpc>
                <a:spcPct val="80000"/>
              </a:lnSpc>
              <a:buFont typeface="Wingdings" pitchFamily="2" charset="2"/>
              <a:buNone/>
              <a:defRPr/>
            </a:pPr>
            <a:r>
              <a:rPr lang="fr-CA" sz="6600" b="1" dirty="0" err="1" smtClean="0"/>
              <a:t>surgery</a:t>
            </a:r>
            <a:r>
              <a:rPr lang="fr-CA" sz="6600" b="1" dirty="0" smtClean="0"/>
              <a:t>/</a:t>
            </a:r>
            <a:r>
              <a:rPr lang="fr-CA" sz="6600" b="1" i="1" dirty="0" err="1" smtClean="0"/>
              <a:t>chirugie</a:t>
            </a:r>
            <a:endParaRPr lang="fr-CA" sz="6600" b="1" i="1" dirty="0" smtClean="0"/>
          </a:p>
          <a:p>
            <a:pPr eaLnBrk="1" hangingPunct="1">
              <a:lnSpc>
                <a:spcPts val="7001"/>
              </a:lnSpc>
              <a:spcBef>
                <a:spcPct val="0"/>
              </a:spcBef>
              <a:buNone/>
              <a:defRPr/>
            </a:pPr>
            <a:r>
              <a:rPr lang="fr-CA" sz="6600" dirty="0" err="1" smtClean="0"/>
              <a:t>f→m</a:t>
            </a:r>
            <a:r>
              <a:rPr lang="fr-CA" sz="6600" dirty="0" smtClean="0"/>
              <a:t> (type and </a:t>
            </a:r>
            <a:r>
              <a:rPr lang="fr-CA" sz="6600" dirty="0" err="1" smtClean="0"/>
              <a:t>cost</a:t>
            </a:r>
            <a:r>
              <a:rPr lang="fr-CA" sz="6600" dirty="0" smtClean="0"/>
              <a:t>/</a:t>
            </a:r>
            <a:r>
              <a:rPr lang="fr-CA" sz="6600" i="1" dirty="0" smtClean="0"/>
              <a:t>type et coût)</a:t>
            </a:r>
          </a:p>
          <a:p>
            <a:pPr marL="1619198" lvl="1" indent="-852459" eaLnBrk="1" hangingPunct="1">
              <a:lnSpc>
                <a:spcPct val="80000"/>
              </a:lnSpc>
              <a:buNone/>
              <a:defRPr/>
            </a:pPr>
            <a:r>
              <a:rPr lang="fr-CA" sz="5000" b="1" dirty="0" smtClean="0"/>
              <a:t>public/</a:t>
            </a:r>
            <a:r>
              <a:rPr lang="fr-CA" sz="5000" b="1" i="1" dirty="0" smtClean="0"/>
              <a:t>public</a:t>
            </a:r>
            <a:r>
              <a:rPr lang="fr-CA" sz="5000" b="1" dirty="0" smtClean="0"/>
              <a:t>: </a:t>
            </a:r>
            <a:r>
              <a:rPr lang="fr-CA" sz="3900" b="1" dirty="0" smtClean="0">
                <a:solidFill>
                  <a:srgbClr val="00B050"/>
                </a:solidFill>
                <a:ea typeface="+mn-ea"/>
                <a:cs typeface="+mn-cs"/>
              </a:rPr>
              <a:t>YES/OUI  &gt;50 per </a:t>
            </a:r>
            <a:r>
              <a:rPr lang="fr-CA" sz="3900" b="1" dirty="0" err="1" smtClean="0">
                <a:solidFill>
                  <a:srgbClr val="00B050"/>
                </a:solidFill>
                <a:ea typeface="+mn-ea"/>
                <a:cs typeface="+mn-cs"/>
              </a:rPr>
              <a:t>year</a:t>
            </a:r>
            <a:endParaRPr lang="fr-CA" sz="5000" b="1" dirty="0" smtClean="0"/>
          </a:p>
          <a:p>
            <a:pPr marL="1619198" lvl="1" indent="-852459" eaLnBrk="1" hangingPunct="1">
              <a:lnSpc>
                <a:spcPct val="90000"/>
              </a:lnSpc>
              <a:buClr>
                <a:schemeClr val="tx1"/>
              </a:buClr>
              <a:defRPr/>
            </a:pPr>
            <a:r>
              <a:rPr lang="fr-CA" sz="3300" dirty="0" err="1" smtClean="0"/>
              <a:t>bliateral</a:t>
            </a:r>
            <a:r>
              <a:rPr lang="fr-CA" sz="3300" dirty="0" smtClean="0"/>
              <a:t> </a:t>
            </a:r>
            <a:r>
              <a:rPr lang="fr-CA" sz="3300" dirty="0" err="1" smtClean="0"/>
              <a:t>mastectomy</a:t>
            </a:r>
            <a:r>
              <a:rPr lang="fr-CA" sz="3300" dirty="0" smtClean="0"/>
              <a:t> </a:t>
            </a:r>
            <a:r>
              <a:rPr lang="fr-CA" sz="3300" dirty="0" err="1" smtClean="0"/>
              <a:t>with</a:t>
            </a:r>
            <a:r>
              <a:rPr lang="fr-CA" sz="3300" dirty="0" smtClean="0"/>
              <a:t> </a:t>
            </a:r>
            <a:r>
              <a:rPr lang="fr-CA" sz="3300" dirty="0" err="1" smtClean="0"/>
              <a:t>chest</a:t>
            </a:r>
            <a:r>
              <a:rPr lang="fr-CA" sz="3300" dirty="0" smtClean="0"/>
              <a:t> </a:t>
            </a:r>
            <a:r>
              <a:rPr lang="fr-CA" sz="3300" dirty="0" err="1" smtClean="0"/>
              <a:t>contouring</a:t>
            </a:r>
            <a:r>
              <a:rPr lang="fr-CA" sz="3300" dirty="0" smtClean="0"/>
              <a:t>; </a:t>
            </a:r>
            <a:r>
              <a:rPr lang="fr-CA" sz="3300" dirty="0" err="1" smtClean="0"/>
              <a:t>hysterectomy</a:t>
            </a:r>
            <a:endParaRPr lang="fr-FR" sz="3300" dirty="0" smtClean="0"/>
          </a:p>
          <a:p>
            <a:pPr marL="1619198" lvl="1" indent="-852459" eaLnBrk="1" hangingPunct="1">
              <a:lnSpc>
                <a:spcPct val="90000"/>
              </a:lnSpc>
              <a:buClr>
                <a:schemeClr val="tx1"/>
              </a:buClr>
              <a:defRPr/>
            </a:pPr>
            <a:r>
              <a:rPr lang="fr-FR" sz="3300" i="1" dirty="0" err="1" smtClean="0"/>
              <a:t>bliateral</a:t>
            </a:r>
            <a:r>
              <a:rPr lang="fr-FR" sz="3300" i="1" dirty="0" smtClean="0"/>
              <a:t> mastectomie avec les contours de la poitrine ; hystérectomie</a:t>
            </a:r>
          </a:p>
          <a:p>
            <a:pPr marL="1619198" lvl="1" indent="-852459" eaLnBrk="1" hangingPunct="1">
              <a:lnSpc>
                <a:spcPct val="80000"/>
              </a:lnSpc>
              <a:buNone/>
              <a:defRPr/>
            </a:pPr>
            <a:r>
              <a:rPr lang="fr-CA" sz="5000" b="1" dirty="0" err="1" smtClean="0"/>
              <a:t>private</a:t>
            </a:r>
            <a:r>
              <a:rPr lang="fr-CA" sz="5000" b="1" dirty="0" smtClean="0"/>
              <a:t>/</a:t>
            </a:r>
            <a:r>
              <a:rPr lang="fr-CA" sz="5000" b="1" i="1" dirty="0" smtClean="0"/>
              <a:t>privé</a:t>
            </a:r>
            <a:r>
              <a:rPr lang="fr-CA" sz="5000" b="1" dirty="0" smtClean="0"/>
              <a:t>: </a:t>
            </a:r>
            <a:r>
              <a:rPr lang="fr-CA" sz="3900" b="1" dirty="0" smtClean="0">
                <a:solidFill>
                  <a:srgbClr val="FF0000"/>
                </a:solidFill>
              </a:rPr>
              <a:t>NO</a:t>
            </a:r>
            <a:r>
              <a:rPr lang="en-US" sz="3900" b="1" dirty="0" smtClean="0">
                <a:solidFill>
                  <a:srgbClr val="FF0000"/>
                </a:solidFill>
              </a:rPr>
              <a:t>/NON</a:t>
            </a:r>
            <a:endParaRPr lang="fr-CA" sz="3900" b="1" dirty="0" smtClean="0">
              <a:solidFill>
                <a:srgbClr val="FF0000"/>
              </a:solidFill>
            </a:endParaRPr>
          </a:p>
          <a:p>
            <a:pPr marL="1619198" lvl="1" indent="-852459" eaLnBrk="1" hangingPunct="1">
              <a:lnSpc>
                <a:spcPct val="90000"/>
              </a:lnSpc>
              <a:buClr>
                <a:schemeClr val="tx1"/>
              </a:buClr>
              <a:defRPr/>
            </a:pPr>
            <a:r>
              <a:rPr lang="fr-CA" sz="3300" dirty="0" err="1" smtClean="0"/>
              <a:t>phalloplasty</a:t>
            </a:r>
            <a:r>
              <a:rPr lang="fr-CA" sz="3300" dirty="0" smtClean="0"/>
              <a:t>, </a:t>
            </a:r>
            <a:r>
              <a:rPr lang="fr-CA" sz="3300" dirty="0" err="1" smtClean="0"/>
              <a:t>mateoidioplasty</a:t>
            </a:r>
            <a:r>
              <a:rPr lang="fr-CA" sz="3300" dirty="0" smtClean="0"/>
              <a:t> out-of-province</a:t>
            </a:r>
          </a:p>
          <a:p>
            <a:pPr marL="1619198" lvl="1" indent="-852459" eaLnBrk="1" hangingPunct="1">
              <a:lnSpc>
                <a:spcPct val="90000"/>
              </a:lnSpc>
              <a:buClr>
                <a:schemeClr val="tx1"/>
              </a:buClr>
              <a:defRPr/>
            </a:pPr>
            <a:r>
              <a:rPr lang="fr-FR" sz="3300" i="1" dirty="0" err="1" smtClean="0"/>
              <a:t>phalloplastie</a:t>
            </a:r>
            <a:r>
              <a:rPr lang="fr-FR" sz="3300" i="1" dirty="0" smtClean="0"/>
              <a:t> et </a:t>
            </a:r>
            <a:r>
              <a:rPr lang="fr-FR" sz="3300" i="1" dirty="0" err="1" smtClean="0"/>
              <a:t>mateoidioplastie</a:t>
            </a:r>
            <a:r>
              <a:rPr lang="fr-FR" sz="3300" i="1" dirty="0" smtClean="0"/>
              <a:t> hors de la province</a:t>
            </a:r>
            <a:endParaRPr lang="fr-CA" sz="3300" b="1" i="1" dirty="0" smtClean="0"/>
          </a:p>
          <a:p>
            <a:pPr eaLnBrk="1" hangingPunct="1">
              <a:lnSpc>
                <a:spcPct val="80000"/>
              </a:lnSpc>
              <a:buFont typeface="Wingdings" pitchFamily="2" charset="2"/>
              <a:buNone/>
              <a:defRPr/>
            </a:pPr>
            <a:r>
              <a:rPr lang="fr-CA" sz="6600" b="1" dirty="0" err="1" smtClean="0"/>
              <a:t>surgery</a:t>
            </a:r>
            <a:r>
              <a:rPr lang="fr-CA" sz="6600" b="1" dirty="0" smtClean="0"/>
              <a:t>/</a:t>
            </a:r>
            <a:r>
              <a:rPr lang="fr-CA" sz="6600" b="1" i="1" dirty="0" err="1" smtClean="0"/>
              <a:t>chirugie</a:t>
            </a:r>
            <a:endParaRPr lang="fr-CA" sz="6600" b="1" i="1" dirty="0" smtClean="0"/>
          </a:p>
          <a:p>
            <a:pPr eaLnBrk="1" hangingPunct="1">
              <a:lnSpc>
                <a:spcPts val="7001"/>
              </a:lnSpc>
              <a:spcBef>
                <a:spcPct val="0"/>
              </a:spcBef>
              <a:buNone/>
              <a:defRPr/>
            </a:pPr>
            <a:r>
              <a:rPr lang="fr-CA" sz="6600" dirty="0" err="1" smtClean="0"/>
              <a:t>m→f</a:t>
            </a:r>
            <a:r>
              <a:rPr lang="fr-CA" sz="6600" dirty="0" smtClean="0"/>
              <a:t> (type and </a:t>
            </a:r>
            <a:r>
              <a:rPr lang="fr-CA" sz="6600" dirty="0" err="1" smtClean="0"/>
              <a:t>cost</a:t>
            </a:r>
            <a:r>
              <a:rPr lang="fr-CA" sz="6600" dirty="0" smtClean="0"/>
              <a:t>/</a:t>
            </a:r>
            <a:r>
              <a:rPr lang="fr-CA" sz="6600" i="1" dirty="0" smtClean="0"/>
              <a:t>type et coût)</a:t>
            </a:r>
            <a:endParaRPr lang="fr-CA" sz="6600" b="1" dirty="0" smtClean="0"/>
          </a:p>
          <a:p>
            <a:pPr marL="1619198" lvl="1" indent="-852459" eaLnBrk="1" hangingPunct="1">
              <a:lnSpc>
                <a:spcPct val="80000"/>
              </a:lnSpc>
              <a:buNone/>
              <a:defRPr/>
            </a:pPr>
            <a:r>
              <a:rPr lang="fr-CA" sz="5000" b="1" dirty="0" smtClean="0"/>
              <a:t>public/</a:t>
            </a:r>
            <a:r>
              <a:rPr lang="fr-CA" sz="5000" b="1" i="1" dirty="0" smtClean="0"/>
              <a:t>public</a:t>
            </a:r>
            <a:r>
              <a:rPr lang="fr-CA" sz="5000" b="1" dirty="0" smtClean="0"/>
              <a:t>: </a:t>
            </a:r>
            <a:r>
              <a:rPr lang="fr-CA" sz="3900" b="1" dirty="0" smtClean="0">
                <a:solidFill>
                  <a:srgbClr val="00B050"/>
                </a:solidFill>
                <a:ea typeface="+mn-ea"/>
                <a:cs typeface="+mn-cs"/>
              </a:rPr>
              <a:t>YES/OUI  &gt;50 per </a:t>
            </a:r>
            <a:r>
              <a:rPr lang="fr-CA" sz="3900" b="1" dirty="0" err="1" smtClean="0">
                <a:solidFill>
                  <a:srgbClr val="00B050"/>
                </a:solidFill>
                <a:ea typeface="+mn-ea"/>
                <a:cs typeface="+mn-cs"/>
              </a:rPr>
              <a:t>year</a:t>
            </a:r>
            <a:endParaRPr lang="fr-CA" sz="5000" b="1" dirty="0" smtClean="0"/>
          </a:p>
          <a:p>
            <a:pPr marL="1619198" lvl="1" indent="-852459" eaLnBrk="1" hangingPunct="1">
              <a:lnSpc>
                <a:spcPct val="90000"/>
              </a:lnSpc>
              <a:buClr>
                <a:schemeClr val="tx1"/>
              </a:buClr>
              <a:defRPr/>
            </a:pPr>
            <a:r>
              <a:rPr lang="fr-CA" sz="3300" dirty="0" err="1" smtClean="0"/>
              <a:t>penectomy</a:t>
            </a:r>
            <a:r>
              <a:rPr lang="fr-CA" sz="3300" dirty="0" smtClean="0"/>
              <a:t>, </a:t>
            </a:r>
            <a:r>
              <a:rPr lang="fr-CA" sz="3300" dirty="0" err="1" smtClean="0"/>
              <a:t>orchiectomy</a:t>
            </a:r>
            <a:r>
              <a:rPr lang="fr-CA" sz="3300" dirty="0" smtClean="0"/>
              <a:t> and </a:t>
            </a:r>
            <a:r>
              <a:rPr lang="fr-CA" sz="3300" dirty="0" err="1" smtClean="0"/>
              <a:t>vaginoplasty</a:t>
            </a:r>
            <a:r>
              <a:rPr lang="fr-CA" sz="3300" dirty="0" smtClean="0"/>
              <a:t> in </a:t>
            </a:r>
            <a:r>
              <a:rPr lang="fr-CA" sz="3300" dirty="0" err="1" smtClean="0"/>
              <a:t>Montreal</a:t>
            </a:r>
            <a:r>
              <a:rPr lang="fr-CA" sz="3300" dirty="0" smtClean="0"/>
              <a:t> (</a:t>
            </a:r>
            <a:r>
              <a:rPr lang="fr-CA" sz="3300" dirty="0" err="1" smtClean="0"/>
              <a:t>private</a:t>
            </a:r>
            <a:r>
              <a:rPr lang="fr-CA" sz="3300" dirty="0" smtClean="0"/>
              <a:t> </a:t>
            </a:r>
            <a:r>
              <a:rPr lang="fr-CA" sz="3300" dirty="0" err="1" smtClean="0"/>
              <a:t>facility</a:t>
            </a:r>
            <a:r>
              <a:rPr lang="fr-CA" sz="3300" dirty="0" smtClean="0"/>
              <a:t> </a:t>
            </a:r>
            <a:r>
              <a:rPr lang="fr-CA" sz="3300" dirty="0" err="1" smtClean="0"/>
              <a:t>costs</a:t>
            </a:r>
            <a:r>
              <a:rPr lang="fr-CA" sz="3300" dirty="0" smtClean="0"/>
              <a:t> -</a:t>
            </a:r>
            <a:r>
              <a:rPr lang="fr-CA" sz="3300" dirty="0" err="1" smtClean="0"/>
              <a:t>appoximately</a:t>
            </a:r>
            <a:r>
              <a:rPr lang="fr-CA" sz="3300" dirty="0" smtClean="0"/>
              <a:t> $1500- and flight are not </a:t>
            </a:r>
            <a:r>
              <a:rPr lang="fr-CA" sz="3300" dirty="0" err="1" smtClean="0"/>
              <a:t>covered</a:t>
            </a:r>
            <a:r>
              <a:rPr lang="fr-CA" sz="3300" dirty="0" smtClean="0"/>
              <a:t> </a:t>
            </a:r>
            <a:r>
              <a:rPr lang="fr-CA" sz="3300" dirty="0" err="1" smtClean="0"/>
              <a:t>unless</a:t>
            </a:r>
            <a:r>
              <a:rPr lang="fr-CA" sz="3300" dirty="0" smtClean="0"/>
              <a:t> </a:t>
            </a:r>
            <a:r>
              <a:rPr lang="fr-CA" sz="3300" dirty="0" err="1" smtClean="0"/>
              <a:t>person</a:t>
            </a:r>
            <a:r>
              <a:rPr lang="fr-CA" sz="3300" dirty="0" smtClean="0"/>
              <a:t> </a:t>
            </a:r>
            <a:r>
              <a:rPr lang="fr-CA" sz="3300" dirty="0" err="1" smtClean="0"/>
              <a:t>is</a:t>
            </a:r>
            <a:r>
              <a:rPr lang="fr-CA" sz="3300" dirty="0" smtClean="0"/>
              <a:t> on </a:t>
            </a:r>
            <a:r>
              <a:rPr lang="fr-CA" sz="3300" dirty="0" err="1" smtClean="0"/>
              <a:t>disability</a:t>
            </a:r>
            <a:r>
              <a:rPr lang="fr-CA" sz="3300" dirty="0" smtClean="0"/>
              <a:t> </a:t>
            </a:r>
            <a:r>
              <a:rPr lang="fr-CA" sz="3300" dirty="0" err="1" smtClean="0"/>
              <a:t>benefits</a:t>
            </a:r>
            <a:r>
              <a:rPr lang="fr-CA" sz="3300" dirty="0" smtClean="0"/>
              <a:t>) </a:t>
            </a:r>
            <a:endParaRPr lang="fr-FR" sz="3300" dirty="0" smtClean="0"/>
          </a:p>
          <a:p>
            <a:pPr marL="1619198" lvl="1" indent="-852459" eaLnBrk="1" hangingPunct="1">
              <a:lnSpc>
                <a:spcPct val="90000"/>
              </a:lnSpc>
              <a:buClr>
                <a:schemeClr val="tx1"/>
              </a:buClr>
              <a:defRPr/>
            </a:pPr>
            <a:r>
              <a:rPr lang="fr-FR" sz="3300" i="1" dirty="0" err="1" smtClean="0"/>
              <a:t>pénectomie</a:t>
            </a:r>
            <a:r>
              <a:rPr lang="fr-FR" sz="3300" i="1" dirty="0" smtClean="0"/>
              <a:t>, </a:t>
            </a:r>
            <a:r>
              <a:rPr lang="fr-FR" sz="3300" i="1" dirty="0" err="1" smtClean="0"/>
              <a:t>orchiectomie</a:t>
            </a:r>
            <a:r>
              <a:rPr lang="fr-FR" sz="3300" i="1" dirty="0" smtClean="0"/>
              <a:t> et </a:t>
            </a:r>
            <a:r>
              <a:rPr lang="fr-FR" sz="3300" i="1" dirty="0" err="1" smtClean="0"/>
              <a:t>vaginoplastie</a:t>
            </a:r>
            <a:r>
              <a:rPr lang="fr-FR" sz="3300" i="1" dirty="0" smtClean="0"/>
              <a:t> à Montréal (frais d’installation - environ $1500 - et le cout de vol ne sont pas couverts, à moins que la personne est sur les prestations d'invalidité)</a:t>
            </a:r>
          </a:p>
          <a:p>
            <a:pPr marL="1619198" lvl="1" indent="-852459" eaLnBrk="1" hangingPunct="1">
              <a:lnSpc>
                <a:spcPct val="80000"/>
              </a:lnSpc>
              <a:buNone/>
              <a:defRPr/>
            </a:pPr>
            <a:r>
              <a:rPr lang="fr-CA" sz="5000" b="1" dirty="0" err="1" smtClean="0"/>
              <a:t>private</a:t>
            </a:r>
            <a:r>
              <a:rPr lang="fr-CA" sz="5000" b="1" dirty="0" smtClean="0"/>
              <a:t>/</a:t>
            </a:r>
            <a:r>
              <a:rPr lang="fr-CA" sz="5000" b="1" i="1" dirty="0" smtClean="0"/>
              <a:t>privé</a:t>
            </a:r>
            <a:r>
              <a:rPr lang="fr-CA" sz="5000" b="1" dirty="0" smtClean="0"/>
              <a:t>: </a:t>
            </a:r>
            <a:r>
              <a:rPr lang="fr-CA" sz="3900" b="1" dirty="0" smtClean="0">
                <a:solidFill>
                  <a:srgbClr val="FF6600"/>
                </a:solidFill>
              </a:rPr>
              <a:t> LIMITED/LIMITÉ</a:t>
            </a:r>
          </a:p>
          <a:p>
            <a:pPr marL="1619198" lvl="1" indent="-852459" eaLnBrk="1" hangingPunct="1">
              <a:lnSpc>
                <a:spcPct val="90000"/>
              </a:lnSpc>
              <a:buClr>
                <a:schemeClr val="tx1"/>
              </a:buClr>
              <a:defRPr/>
            </a:pPr>
            <a:r>
              <a:rPr lang="fr-CA" sz="3300" dirty="0" smtClean="0"/>
              <a:t>plastic </a:t>
            </a:r>
            <a:r>
              <a:rPr lang="fr-CA" sz="3300" dirty="0" err="1" smtClean="0"/>
              <a:t>surgery</a:t>
            </a:r>
            <a:r>
              <a:rPr lang="fr-CA" sz="3300" dirty="0" smtClean="0"/>
              <a:t> for facial </a:t>
            </a:r>
            <a:r>
              <a:rPr lang="fr-CA" sz="3300" dirty="0" err="1" smtClean="0"/>
              <a:t>feminization</a:t>
            </a:r>
            <a:r>
              <a:rPr lang="fr-CA" sz="3300" dirty="0" smtClean="0"/>
              <a:t>, and </a:t>
            </a:r>
            <a:r>
              <a:rPr lang="fr-CA" sz="3300" dirty="0" err="1" smtClean="0"/>
              <a:t>breast</a:t>
            </a:r>
            <a:r>
              <a:rPr lang="fr-CA" sz="3300" dirty="0" smtClean="0"/>
              <a:t> augmentation (</a:t>
            </a:r>
            <a:r>
              <a:rPr lang="fr-CA" sz="3300" dirty="0" err="1" smtClean="0"/>
              <a:t>unless</a:t>
            </a:r>
            <a:r>
              <a:rPr lang="fr-CA" sz="3300" dirty="0" smtClean="0"/>
              <a:t> </a:t>
            </a:r>
            <a:r>
              <a:rPr lang="fr-CA" sz="3300" dirty="0" err="1" smtClean="0"/>
              <a:t>aplastic</a:t>
            </a:r>
            <a:r>
              <a:rPr lang="fr-CA" sz="3300" dirty="0" smtClean="0"/>
              <a:t>)</a:t>
            </a:r>
          </a:p>
          <a:p>
            <a:pPr marL="1619198" lvl="1" indent="-852459" eaLnBrk="1" hangingPunct="1">
              <a:lnSpc>
                <a:spcPct val="90000"/>
              </a:lnSpc>
              <a:buClr>
                <a:schemeClr val="tx1"/>
              </a:buClr>
              <a:defRPr/>
            </a:pPr>
            <a:r>
              <a:rPr lang="fr-FR" sz="3300" i="1" dirty="0" smtClean="0"/>
              <a:t>chirurgie plastique pour la féminisation du visage et augmentation mammaire (sauf </a:t>
            </a:r>
            <a:r>
              <a:rPr lang="fr-FR" sz="3300" i="1" dirty="0" err="1" smtClean="0"/>
              <a:t>aplastique</a:t>
            </a:r>
            <a:r>
              <a:rPr lang="fr-FR" sz="3300" i="1" dirty="0" smtClean="0"/>
              <a:t>)</a:t>
            </a:r>
            <a:endParaRPr lang="fr-CA" sz="3300" i="1"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2206" y="2511423"/>
            <a:ext cx="43133962" cy="11410952"/>
          </a:xfrm>
        </p:spPr>
        <p:txBody>
          <a:bodyPr/>
          <a:lstStyle/>
          <a:p>
            <a:pPr eaLnBrk="1" hangingPunct="1">
              <a:defRPr/>
            </a:pPr>
            <a:r>
              <a:rPr lang="en-US" sz="33600" dirty="0">
                <a:solidFill>
                  <a:srgbClr val="990000"/>
                </a:solidFill>
                <a:effectLst>
                  <a:outerShdw blurRad="38100" dist="38100" dir="2700000" algn="tl">
                    <a:srgbClr val="C0C0C0"/>
                  </a:outerShdw>
                </a:effectLst>
              </a:rPr>
              <a:t>Eligibility/Readiness requirements</a:t>
            </a:r>
            <a:r>
              <a:rPr lang="en-US" sz="33600" b="1" dirty="0">
                <a:solidFill>
                  <a:srgbClr val="990000"/>
                </a:solidFill>
                <a:effectLst>
                  <a:outerShdw blurRad="38100" dist="38100" dir="2700000" algn="tl">
                    <a:srgbClr val="C0C0C0"/>
                  </a:outerShdw>
                </a:effectLst>
              </a:rPr>
              <a:t/>
            </a:r>
            <a:br>
              <a:rPr lang="en-US" sz="33600" b="1" dirty="0">
                <a:solidFill>
                  <a:srgbClr val="990000"/>
                </a:solidFill>
                <a:effectLst>
                  <a:outerShdw blurRad="38100" dist="38100" dir="2700000" algn="tl">
                    <a:srgbClr val="C0C0C0"/>
                  </a:outerShdw>
                </a:effectLst>
              </a:rPr>
            </a:br>
            <a:endParaRPr lang="en-US" sz="33600" dirty="0">
              <a:solidFill>
                <a:srgbClr val="990000"/>
              </a:solidFill>
              <a:effectLst>
                <a:outerShdw blurRad="38100" dist="38100" dir="2700000" algn="tl">
                  <a:srgbClr val="C0C0C0"/>
                </a:outerShdw>
              </a:effectLst>
            </a:endParaRPr>
          </a:p>
        </p:txBody>
      </p:sp>
      <p:sp>
        <p:nvSpPr>
          <p:cNvPr id="26627" name="Content Placeholder 3"/>
          <p:cNvSpPr>
            <a:spLocks noGrp="1"/>
          </p:cNvSpPr>
          <p:nvPr>
            <p:ph sz="half" idx="1"/>
          </p:nvPr>
        </p:nvSpPr>
        <p:spPr>
          <a:xfrm>
            <a:off x="3632197" y="12601575"/>
            <a:ext cx="20161252" cy="21169312"/>
          </a:xfrm>
        </p:spPr>
        <p:txBody>
          <a:bodyPr/>
          <a:lstStyle/>
          <a:p>
            <a:pPr eaLnBrk="1" hangingPunct="1">
              <a:lnSpc>
                <a:spcPct val="90000"/>
              </a:lnSpc>
            </a:pPr>
            <a:r>
              <a:rPr lang="en-US" smtClean="0"/>
              <a:t>Varied, usually WPATH-based.</a:t>
            </a:r>
          </a:p>
          <a:p>
            <a:pPr eaLnBrk="1" hangingPunct="1">
              <a:lnSpc>
                <a:spcPct val="90000"/>
              </a:lnSpc>
            </a:pPr>
            <a:r>
              <a:rPr lang="en-US" smtClean="0"/>
              <a:t>Sherbourne Health Center’s protocols widely used. </a:t>
            </a:r>
          </a:p>
          <a:p>
            <a:pPr eaLnBrk="1" hangingPunct="1">
              <a:lnSpc>
                <a:spcPct val="90000"/>
              </a:lnSpc>
            </a:pPr>
            <a:r>
              <a:rPr lang="en-US" smtClean="0"/>
              <a:t>RLE seldom required re hormones or FtM top surgery except at CAMH clinic. </a:t>
            </a:r>
          </a:p>
          <a:p>
            <a:pPr eaLnBrk="1" hangingPunct="1">
              <a:lnSpc>
                <a:spcPct val="90000"/>
              </a:lnSpc>
            </a:pPr>
            <a:r>
              <a:rPr lang="en-US" smtClean="0"/>
              <a:t>(CAMH clinic requires 3 months RLE for hormones and chest surgeries, 1 year for bottom surgeries.)</a:t>
            </a:r>
          </a:p>
          <a:p>
            <a:pPr eaLnBrk="1" hangingPunct="1">
              <a:lnSpc>
                <a:spcPct val="90000"/>
              </a:lnSpc>
            </a:pPr>
            <a:endParaRPr lang="en-US" smtClean="0"/>
          </a:p>
        </p:txBody>
      </p:sp>
      <p:sp>
        <p:nvSpPr>
          <p:cNvPr id="26628" name="Content Placeholder 5"/>
          <p:cNvSpPr>
            <a:spLocks noGrp="1"/>
          </p:cNvSpPr>
          <p:nvPr>
            <p:ph sz="half" idx="2"/>
          </p:nvPr>
        </p:nvSpPr>
        <p:spPr>
          <a:xfrm>
            <a:off x="26630314" y="12601575"/>
            <a:ext cx="20161252" cy="21169312"/>
          </a:xfrm>
        </p:spPr>
        <p:txBody>
          <a:bodyPr/>
          <a:lstStyle/>
          <a:p>
            <a:pPr eaLnBrk="1" hangingPunct="1">
              <a:lnSpc>
                <a:spcPct val="90000"/>
              </a:lnSpc>
            </a:pPr>
            <a:r>
              <a:rPr lang="en-US" smtClean="0"/>
              <a:t>For initial hormone  prescription and chest reconstruction, some combination of:</a:t>
            </a:r>
          </a:p>
          <a:p>
            <a:pPr lvl="1" eaLnBrk="1" hangingPunct="1">
              <a:lnSpc>
                <a:spcPct val="90000"/>
              </a:lnSpc>
            </a:pPr>
            <a:r>
              <a:rPr lang="en-US" smtClean="0"/>
              <a:t>3 months counselling</a:t>
            </a:r>
          </a:p>
          <a:p>
            <a:pPr lvl="1" eaLnBrk="1" hangingPunct="1">
              <a:lnSpc>
                <a:spcPct val="90000"/>
              </a:lnSpc>
            </a:pPr>
            <a:r>
              <a:rPr lang="en-US" smtClean="0"/>
              <a:t>Appointments w GP spread over a few months</a:t>
            </a:r>
          </a:p>
          <a:p>
            <a:pPr lvl="1" eaLnBrk="1" hangingPunct="1">
              <a:lnSpc>
                <a:spcPct val="90000"/>
              </a:lnSpc>
            </a:pPr>
            <a:r>
              <a:rPr lang="en-US" smtClean="0"/>
              <a:t>Attendance at psycho-educational group</a:t>
            </a:r>
          </a:p>
          <a:p>
            <a:pPr eaLnBrk="1" hangingPunct="1">
              <a:lnSpc>
                <a:spcPct val="90000"/>
              </a:lnSpc>
              <a:buSzPct val="180000"/>
              <a:buFont typeface="Wingdings" pitchFamily="2" charset="2"/>
              <a:buChar char="§"/>
            </a:pPr>
            <a:r>
              <a:rPr lang="en-US" smtClean="0"/>
              <a:t>Range of clinicians provide support letters for surgeries financed privately, WPATH SOC.</a:t>
            </a:r>
          </a:p>
          <a:p>
            <a:pPr eaLnBrk="1" hangingPunct="1">
              <a:lnSpc>
                <a:spcPct val="90000"/>
              </a:lnSpc>
              <a:buFont typeface="Wingdings" pitchFamily="2" charset="2"/>
              <a:buNone/>
            </a:pPr>
            <a:endParaRPr lang="en-US" smtClean="0"/>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1484314" y="0"/>
            <a:ext cx="47507525" cy="2210357"/>
          </a:xfrm>
          <a:ln w="127000">
            <a:solidFill>
              <a:schemeClr val="tx1"/>
            </a:solidFill>
          </a:ln>
        </p:spPr>
        <p:txBody>
          <a:bodyPr/>
          <a:lstStyle/>
          <a:p>
            <a:pPr eaLnBrk="1" hangingPunct="1"/>
            <a:r>
              <a:rPr lang="en-US" sz="18300" smtClean="0"/>
              <a:t>QC: trans health/santé-trans 2011</a:t>
            </a:r>
          </a:p>
        </p:txBody>
      </p:sp>
      <p:sp>
        <p:nvSpPr>
          <p:cNvPr id="13315" name="Rectangle 2"/>
          <p:cNvSpPr>
            <a:spLocks noGrp="1" noChangeArrowheads="1"/>
          </p:cNvSpPr>
          <p:nvPr>
            <p:ph idx="1"/>
          </p:nvPr>
        </p:nvSpPr>
        <p:spPr>
          <a:xfrm>
            <a:off x="1412876" y="1676822"/>
            <a:ext cx="15073313" cy="1911832"/>
          </a:xfrm>
        </p:spPr>
        <p:txBody>
          <a:bodyPr/>
          <a:lstStyle/>
          <a:p>
            <a:pPr marL="0" indent="0" algn="ctr" eaLnBrk="1" hangingPunct="1">
              <a:spcBef>
                <a:spcPct val="0"/>
              </a:spcBef>
              <a:buFontTx/>
              <a:buNone/>
            </a:pPr>
            <a:r>
              <a:rPr lang="en-US" sz="10000" smtClean="0"/>
              <a:t>access </a:t>
            </a:r>
            <a:r>
              <a:rPr lang="en-US" sz="10000" smtClean="0">
                <a:latin typeface="Calibri Bold Italic" pitchFamily="34" charset="0"/>
                <a:sym typeface="Calibri Bold Italic" pitchFamily="34" charset="0"/>
              </a:rPr>
              <a:t>/ accès</a:t>
            </a:r>
          </a:p>
        </p:txBody>
      </p:sp>
      <p:sp>
        <p:nvSpPr>
          <p:cNvPr id="13316" name="Rectangle 3"/>
          <p:cNvSpPr>
            <a:spLocks/>
          </p:cNvSpPr>
          <p:nvPr/>
        </p:nvSpPr>
        <p:spPr bwMode="auto">
          <a:xfrm>
            <a:off x="917576" y="3353645"/>
            <a:ext cx="18113375" cy="34374861"/>
          </a:xfrm>
          <a:prstGeom prst="rect">
            <a:avLst/>
          </a:prstGeom>
          <a:noFill/>
          <a:ln w="127000">
            <a:solidFill>
              <a:schemeClr val="tx1"/>
            </a:solidFill>
            <a:round/>
            <a:headEnd/>
            <a:tailEnd/>
          </a:ln>
        </p:spPr>
        <p:txBody>
          <a:bodyPr lIns="241300" tIns="241300" rIns="241300" bIns="241300"/>
          <a:lstStyle/>
          <a:p>
            <a:pPr marL="1647825" indent="-1647825" algn="l">
              <a:lnSpc>
                <a:spcPct val="90000"/>
              </a:lnSpc>
              <a:spcBef>
                <a:spcPts val="1725"/>
              </a:spcBef>
            </a:pPr>
            <a:r>
              <a:rPr lang="en-US" sz="6600">
                <a:solidFill>
                  <a:schemeClr val="tx1"/>
                </a:solidFill>
                <a:latin typeface="Calibri Bold" pitchFamily="34" charset="0"/>
                <a:sym typeface="Calibri Bold" pitchFamily="34" charset="0"/>
              </a:rPr>
              <a:t>primary care/</a:t>
            </a:r>
            <a:r>
              <a:rPr lang="en-US" sz="6600">
                <a:solidFill>
                  <a:schemeClr val="tx1"/>
                </a:solidFill>
                <a:latin typeface="Calibri Bold Italic" pitchFamily="34" charset="0"/>
                <a:sym typeface="Calibri Bold Italic" pitchFamily="34" charset="0"/>
              </a:rPr>
              <a:t>soins primaires</a:t>
            </a:r>
            <a:endParaRPr lang="en-US" sz="12300">
              <a:solidFill>
                <a:schemeClr val="tx1"/>
              </a:solidFill>
              <a:latin typeface="Calibri" pitchFamily="34" charset="0"/>
              <a:sym typeface="Calibri" pitchFamily="34" charset="0"/>
            </a:endParaRPr>
          </a:p>
          <a:p>
            <a:pPr marL="1647825" indent="-1647825" algn="l">
              <a:lnSpc>
                <a:spcPct val="90000"/>
              </a:lnSpc>
              <a:spcBef>
                <a:spcPts val="1363"/>
              </a:spcBef>
            </a:pPr>
            <a:r>
              <a:rPr lang="en-US" sz="5200">
                <a:solidFill>
                  <a:schemeClr val="tx1"/>
                </a:solidFill>
                <a:latin typeface="Calibri Bold" pitchFamily="34" charset="0"/>
                <a:sym typeface="Calibri Bold" pitchFamily="34" charset="0"/>
              </a:rPr>
              <a:t>Heath care/</a:t>
            </a:r>
            <a:r>
              <a:rPr lang="en-US" sz="5200">
                <a:solidFill>
                  <a:schemeClr val="tx1"/>
                </a:solidFill>
                <a:latin typeface="Calibri Bold Italic" pitchFamily="34" charset="0"/>
                <a:sym typeface="Calibri Bold Italic" pitchFamily="34" charset="0"/>
              </a:rPr>
              <a:t>soins de santé</a:t>
            </a:r>
            <a:r>
              <a:rPr lang="en-US" sz="5200">
                <a:solidFill>
                  <a:schemeClr val="tx1"/>
                </a:solidFill>
                <a:latin typeface="Calibri Bold" pitchFamily="34" charset="0"/>
                <a:sym typeface="Calibri Bold" pitchFamily="34" charset="0"/>
              </a:rPr>
              <a:t>:</a:t>
            </a:r>
            <a:endParaRPr lang="en-US" sz="10100">
              <a:solidFill>
                <a:schemeClr val="tx1"/>
              </a:solidFill>
              <a:latin typeface="Calibri" pitchFamily="34" charset="0"/>
              <a:sym typeface="Calibri" pitchFamily="34" charset="0"/>
            </a:endParaRPr>
          </a:p>
          <a:p>
            <a:pPr marL="1647825" indent="-1647825" algn="l">
              <a:lnSpc>
                <a:spcPct val="90000"/>
              </a:lnSpc>
              <a:spcBef>
                <a:spcPts val="950"/>
              </a:spcBef>
              <a:buClr>
                <a:srgbClr val="000000"/>
              </a:buClr>
              <a:buSzPct val="100000"/>
              <a:buFont typeface="Arial" charset="0"/>
              <a:buChar char="–"/>
            </a:pPr>
            <a:r>
              <a:rPr lang="en-US" sz="3700">
                <a:solidFill>
                  <a:schemeClr val="tx1"/>
                </a:solidFill>
                <a:latin typeface="Calibri Bold" pitchFamily="34" charset="0"/>
                <a:sym typeface="Calibri Bold" pitchFamily="34" charset="0"/>
              </a:rPr>
              <a:t>anglais] </a:t>
            </a:r>
            <a:r>
              <a:rPr lang="en-US" sz="3700">
                <a:solidFill>
                  <a:schemeClr val="tx1"/>
                </a:solidFill>
                <a:latin typeface="Calibri" pitchFamily="34" charset="0"/>
                <a:sym typeface="Calibri" pitchFamily="34" charset="0"/>
              </a:rPr>
              <a:t>general practitioner</a:t>
            </a:r>
            <a:endParaRPr lang="en-US" sz="10100">
              <a:solidFill>
                <a:schemeClr val="tx1"/>
              </a:solidFill>
              <a:latin typeface="Calibri" pitchFamily="34" charset="0"/>
              <a:sym typeface="Calibri" pitchFamily="34" charset="0"/>
            </a:endParaRPr>
          </a:p>
          <a:p>
            <a:pPr marL="1647825" indent="-1647825" algn="l">
              <a:lnSpc>
                <a:spcPct val="90000"/>
              </a:lnSpc>
              <a:spcBef>
                <a:spcPts val="950"/>
              </a:spcBef>
              <a:buClr>
                <a:srgbClr val="000000"/>
              </a:buClr>
              <a:buSzPct val="100000"/>
              <a:buFont typeface="Arial" charset="0"/>
              <a:buChar char="–"/>
            </a:pPr>
            <a:r>
              <a:rPr lang="en-US" sz="3700">
                <a:solidFill>
                  <a:schemeClr val="tx1"/>
                </a:solidFill>
                <a:latin typeface="Calibri Bold Italic" pitchFamily="34" charset="0"/>
                <a:sym typeface="Calibri Bold Italic" pitchFamily="34" charset="0"/>
              </a:rPr>
              <a:t>[français] </a:t>
            </a:r>
            <a:r>
              <a:rPr lang="en-US" sz="3700">
                <a:solidFill>
                  <a:schemeClr val="tx1"/>
                </a:solidFill>
                <a:latin typeface="Calibri Italic" pitchFamily="34" charset="0"/>
                <a:sym typeface="Calibri Italic" pitchFamily="34" charset="0"/>
              </a:rPr>
              <a:t>Médecin de famille</a:t>
            </a:r>
            <a:endParaRPr lang="en-US" sz="10100">
              <a:solidFill>
                <a:schemeClr val="tx1"/>
              </a:solidFill>
              <a:latin typeface="Calibri" pitchFamily="34" charset="0"/>
              <a:sym typeface="Calibri" pitchFamily="34" charset="0"/>
            </a:endParaRPr>
          </a:p>
          <a:p>
            <a:pPr marL="1647825" indent="-1647825" algn="l">
              <a:lnSpc>
                <a:spcPct val="90000"/>
              </a:lnSpc>
              <a:spcBef>
                <a:spcPts val="1363"/>
              </a:spcBef>
            </a:pPr>
            <a:r>
              <a:rPr lang="en-US" sz="5200">
                <a:solidFill>
                  <a:schemeClr val="tx1"/>
                </a:solidFill>
                <a:latin typeface="Calibri Bold" pitchFamily="34" charset="0"/>
                <a:sym typeface="Calibri Bold" pitchFamily="34" charset="0"/>
              </a:rPr>
              <a:t>trans care/</a:t>
            </a:r>
            <a:r>
              <a:rPr lang="en-US" sz="5200">
                <a:solidFill>
                  <a:schemeClr val="tx1"/>
                </a:solidFill>
                <a:latin typeface="Calibri Bold Italic" pitchFamily="34" charset="0"/>
                <a:sym typeface="Calibri Bold Italic" pitchFamily="34" charset="0"/>
              </a:rPr>
              <a:t>soins de transition</a:t>
            </a:r>
            <a:r>
              <a:rPr lang="en-US" sz="5200">
                <a:solidFill>
                  <a:schemeClr val="tx1"/>
                </a:solidFill>
                <a:latin typeface="Calibri Bold" pitchFamily="34" charset="0"/>
                <a:sym typeface="Calibri Bold" pitchFamily="34" charset="0"/>
              </a:rPr>
              <a:t>:</a:t>
            </a:r>
            <a:endParaRPr lang="en-US" sz="10100">
              <a:solidFill>
                <a:schemeClr val="tx1"/>
              </a:solidFill>
              <a:latin typeface="Calibri" pitchFamily="34" charset="0"/>
              <a:sym typeface="Calibri" pitchFamily="34" charset="0"/>
            </a:endParaRPr>
          </a:p>
          <a:p>
            <a:pPr marL="1647825" indent="-1647825" algn="l">
              <a:lnSpc>
                <a:spcPct val="90000"/>
              </a:lnSpc>
              <a:spcBef>
                <a:spcPts val="950"/>
              </a:spcBef>
              <a:buClr>
                <a:srgbClr val="000000"/>
              </a:buClr>
              <a:buSzPct val="100000"/>
              <a:buFont typeface="Arial" charset="0"/>
              <a:buChar char="–"/>
            </a:pPr>
            <a:r>
              <a:rPr lang="en-US" sz="3700">
                <a:solidFill>
                  <a:schemeClr val="tx1"/>
                </a:solidFill>
                <a:latin typeface="Calibri Bold" pitchFamily="34" charset="0"/>
                <a:sym typeface="Calibri Bold" pitchFamily="34" charset="0"/>
              </a:rPr>
              <a:t>[english] </a:t>
            </a:r>
            <a:r>
              <a:rPr lang="en-US" sz="3700">
                <a:solidFill>
                  <a:schemeClr val="tx1"/>
                </a:solidFill>
                <a:latin typeface="Calibri" pitchFamily="34" charset="0"/>
                <a:sym typeface="Calibri" pitchFamily="34" charset="0"/>
              </a:rPr>
              <a:t>General practitioner/endo/surgeon</a:t>
            </a:r>
          </a:p>
          <a:p>
            <a:pPr marL="1647825" indent="-1647825" algn="l">
              <a:lnSpc>
                <a:spcPct val="90000"/>
              </a:lnSpc>
              <a:spcBef>
                <a:spcPts val="950"/>
              </a:spcBef>
              <a:buClr>
                <a:srgbClr val="000000"/>
              </a:buClr>
              <a:buSzPct val="100000"/>
              <a:buFont typeface="Arial" charset="0"/>
              <a:buChar char="–"/>
            </a:pPr>
            <a:r>
              <a:rPr lang="en-US" sz="3700">
                <a:solidFill>
                  <a:schemeClr val="tx1"/>
                </a:solidFill>
                <a:latin typeface="Calibri" pitchFamily="34" charset="0"/>
                <a:sym typeface="Calibri" pitchFamily="34" charset="0"/>
              </a:rPr>
              <a:t>1 pediatrician for blockers (teens)</a:t>
            </a:r>
            <a:endParaRPr lang="en-US" sz="10100">
              <a:solidFill>
                <a:schemeClr val="tx1"/>
              </a:solidFill>
              <a:latin typeface="Calibri" pitchFamily="34" charset="0"/>
              <a:sym typeface="Calibri" pitchFamily="34" charset="0"/>
            </a:endParaRPr>
          </a:p>
          <a:p>
            <a:pPr marL="1647825" indent="-1647825" algn="l">
              <a:lnSpc>
                <a:spcPct val="90000"/>
              </a:lnSpc>
              <a:spcBef>
                <a:spcPts val="950"/>
              </a:spcBef>
              <a:buClr>
                <a:srgbClr val="000000"/>
              </a:buClr>
              <a:buSzPct val="100000"/>
              <a:buFont typeface="Arial" charset="0"/>
              <a:buChar char="–"/>
            </a:pPr>
            <a:r>
              <a:rPr lang="en-US" sz="3700">
                <a:solidFill>
                  <a:schemeClr val="tx1"/>
                </a:solidFill>
                <a:latin typeface="Calibri Bold Italic" pitchFamily="34" charset="0"/>
                <a:sym typeface="Calibri Bold Italic" pitchFamily="34" charset="0"/>
              </a:rPr>
              <a:t>[français] </a:t>
            </a:r>
            <a:r>
              <a:rPr lang="en-US" sz="3700">
                <a:solidFill>
                  <a:schemeClr val="tx1"/>
                </a:solidFill>
                <a:latin typeface="Calibri Italic" pitchFamily="34" charset="0"/>
                <a:sym typeface="Calibri Italic" pitchFamily="34" charset="0"/>
              </a:rPr>
              <a:t>Médecin de famille/endo/chirurgie</a:t>
            </a:r>
          </a:p>
          <a:p>
            <a:pPr marL="1647825" indent="-1647825" algn="l">
              <a:lnSpc>
                <a:spcPct val="90000"/>
              </a:lnSpc>
              <a:spcBef>
                <a:spcPts val="950"/>
              </a:spcBef>
              <a:buClr>
                <a:srgbClr val="000000"/>
              </a:buClr>
              <a:buSzPct val="100000"/>
              <a:buFont typeface="Arial" charset="0"/>
              <a:buChar char="–"/>
            </a:pPr>
            <a:r>
              <a:rPr lang="en-US" sz="3700">
                <a:solidFill>
                  <a:schemeClr val="tx1"/>
                </a:solidFill>
                <a:latin typeface="Calibri Italic" pitchFamily="34" charset="0"/>
                <a:sym typeface="Calibri Italic" pitchFamily="34" charset="0"/>
              </a:rPr>
              <a:t>1 pédiatre pour les bloqueurs d’hormones (ados)</a:t>
            </a:r>
            <a:endParaRPr lang="en-US" sz="10100">
              <a:solidFill>
                <a:schemeClr val="tx1"/>
              </a:solidFill>
              <a:latin typeface="Calibri" pitchFamily="34" charset="0"/>
              <a:sym typeface="Calibri" pitchFamily="34" charset="0"/>
            </a:endParaRPr>
          </a:p>
          <a:p>
            <a:pPr marL="1647825" indent="-1647825" algn="l">
              <a:lnSpc>
                <a:spcPct val="90000"/>
              </a:lnSpc>
              <a:spcBef>
                <a:spcPts val="1725"/>
              </a:spcBef>
            </a:pPr>
            <a:r>
              <a:rPr lang="en-US" sz="6600">
                <a:solidFill>
                  <a:schemeClr val="tx1"/>
                </a:solidFill>
                <a:latin typeface="Calibri Bold" pitchFamily="34" charset="0"/>
                <a:sym typeface="Calibri Bold" pitchFamily="34" charset="0"/>
              </a:rPr>
              <a:t>specialist services spécialisés</a:t>
            </a:r>
            <a:endParaRPr lang="en-US" sz="12300">
              <a:solidFill>
                <a:schemeClr val="tx1"/>
              </a:solidFill>
              <a:latin typeface="Calibri" pitchFamily="34" charset="0"/>
              <a:sym typeface="Calibri" pitchFamily="34" charset="0"/>
            </a:endParaRPr>
          </a:p>
          <a:p>
            <a:pPr marL="1647825" indent="-1647825" algn="l">
              <a:lnSpc>
                <a:spcPts val="6300"/>
              </a:lnSpc>
              <a:spcBef>
                <a:spcPts val="1363"/>
              </a:spcBef>
            </a:pPr>
            <a:r>
              <a:rPr lang="en-US" sz="5200">
                <a:solidFill>
                  <a:schemeClr val="tx1"/>
                </a:solidFill>
                <a:latin typeface="Calibri Bold" pitchFamily="34" charset="0"/>
                <a:sym typeface="Calibri Bold" pitchFamily="34" charset="0"/>
              </a:rPr>
              <a:t>psychiatry/</a:t>
            </a:r>
            <a:r>
              <a:rPr lang="en-US" sz="5200">
                <a:solidFill>
                  <a:schemeClr val="tx1"/>
                </a:solidFill>
                <a:latin typeface="Calibri Bold Italic" pitchFamily="34" charset="0"/>
                <a:sym typeface="Calibri Bold Italic" pitchFamily="34" charset="0"/>
              </a:rPr>
              <a:t>psychiatrie</a:t>
            </a:r>
            <a:r>
              <a:rPr lang="en-US" sz="5200">
                <a:solidFill>
                  <a:schemeClr val="tx1"/>
                </a:solidFill>
                <a:latin typeface="Calibri Bold" pitchFamily="34" charset="0"/>
                <a:sym typeface="Calibri Bold" pitchFamily="34" charset="0"/>
              </a:rPr>
              <a:t>: </a:t>
            </a:r>
            <a:endParaRPr lang="en-US" sz="10100">
              <a:solidFill>
                <a:schemeClr val="tx1"/>
              </a:solidFill>
              <a:latin typeface="Calibri" pitchFamily="34" charset="0"/>
              <a:sym typeface="Calibri" pitchFamily="34" charset="0"/>
            </a:endParaRPr>
          </a:p>
          <a:p>
            <a:pPr marL="1647825" indent="-1647825" algn="l">
              <a:lnSpc>
                <a:spcPct val="90000"/>
              </a:lnSpc>
              <a:spcBef>
                <a:spcPts val="950"/>
              </a:spcBef>
              <a:buClr>
                <a:srgbClr val="000000"/>
              </a:buClr>
              <a:buSzPct val="100000"/>
              <a:buFont typeface="Arial" charset="0"/>
              <a:buChar char="–"/>
            </a:pPr>
            <a:r>
              <a:rPr lang="en-US" sz="3700">
                <a:solidFill>
                  <a:schemeClr val="tx1"/>
                </a:solidFill>
                <a:latin typeface="Calibri" pitchFamily="34" charset="0"/>
                <a:sym typeface="Calibri" pitchFamily="34" charset="0"/>
              </a:rPr>
              <a:t>[english] one psychiatrist in public system for assessment and follow-up</a:t>
            </a:r>
          </a:p>
          <a:p>
            <a:pPr marL="1647825" indent="-1647825" algn="l">
              <a:lnSpc>
                <a:spcPct val="90000"/>
              </a:lnSpc>
              <a:spcBef>
                <a:spcPts val="950"/>
              </a:spcBef>
              <a:buClr>
                <a:srgbClr val="000000"/>
              </a:buClr>
              <a:buSzPct val="100000"/>
              <a:buFont typeface="Arial" charset="0"/>
              <a:buChar char="–"/>
            </a:pPr>
            <a:r>
              <a:rPr lang="en-US" sz="3700">
                <a:solidFill>
                  <a:schemeClr val="tx1"/>
                </a:solidFill>
                <a:latin typeface="Calibri Italic" pitchFamily="34" charset="0"/>
                <a:sym typeface="Calibri Italic" pitchFamily="34" charset="0"/>
              </a:rPr>
              <a:t>[français] Un psychiatre dans le réseau public pour évaluation et suivi</a:t>
            </a:r>
            <a:endParaRPr lang="en-US" sz="10100">
              <a:solidFill>
                <a:schemeClr val="tx1"/>
              </a:solidFill>
              <a:latin typeface="Calibri" pitchFamily="34" charset="0"/>
              <a:sym typeface="Calibri" pitchFamily="34" charset="0"/>
            </a:endParaRPr>
          </a:p>
          <a:p>
            <a:pPr marL="1647825" indent="-1647825" algn="l">
              <a:lnSpc>
                <a:spcPct val="90000"/>
              </a:lnSpc>
              <a:spcBef>
                <a:spcPts val="1363"/>
              </a:spcBef>
            </a:pPr>
            <a:r>
              <a:rPr lang="en-US" sz="5200">
                <a:solidFill>
                  <a:schemeClr val="tx1"/>
                </a:solidFill>
                <a:latin typeface="Calibri Bold" pitchFamily="34" charset="0"/>
                <a:sym typeface="Calibri Bold" pitchFamily="34" charset="0"/>
              </a:rPr>
              <a:t>psychology/</a:t>
            </a:r>
            <a:r>
              <a:rPr lang="en-US" sz="5200">
                <a:solidFill>
                  <a:schemeClr val="tx1"/>
                </a:solidFill>
                <a:latin typeface="Calibri Bold Italic" pitchFamily="34" charset="0"/>
                <a:sym typeface="Calibri Bold Italic" pitchFamily="34" charset="0"/>
              </a:rPr>
              <a:t>psychologie</a:t>
            </a:r>
            <a:r>
              <a:rPr lang="en-US" sz="5200">
                <a:solidFill>
                  <a:schemeClr val="tx1"/>
                </a:solidFill>
                <a:latin typeface="Calibri Bold" pitchFamily="34" charset="0"/>
                <a:sym typeface="Calibri Bold" pitchFamily="34" charset="0"/>
              </a:rPr>
              <a:t>:</a:t>
            </a:r>
            <a:endParaRPr lang="en-US" sz="10100">
              <a:solidFill>
                <a:schemeClr val="tx1"/>
              </a:solidFill>
              <a:latin typeface="Calibri" pitchFamily="34" charset="0"/>
              <a:sym typeface="Calibri" pitchFamily="34" charset="0"/>
            </a:endParaRPr>
          </a:p>
          <a:p>
            <a:pPr marL="1647825" indent="-1647825" algn="l">
              <a:lnSpc>
                <a:spcPct val="90000"/>
              </a:lnSpc>
              <a:spcBef>
                <a:spcPts val="950"/>
              </a:spcBef>
              <a:buClr>
                <a:srgbClr val="000000"/>
              </a:buClr>
              <a:buSzPct val="100000"/>
              <a:buFont typeface="Arial" charset="0"/>
              <a:buChar char="–"/>
            </a:pPr>
            <a:r>
              <a:rPr lang="en-US" sz="3700">
                <a:solidFill>
                  <a:schemeClr val="tx1"/>
                </a:solidFill>
                <a:latin typeface="Calibri" pitchFamily="34" charset="0"/>
                <a:sym typeface="Calibri" pitchFamily="34" charset="0"/>
              </a:rPr>
              <a:t>[english] psychologists available in private sector. In public sector they charge a fee-services not covered by RAMQ. Some available through public/community groups</a:t>
            </a:r>
            <a:endParaRPr lang="en-US" sz="10100">
              <a:solidFill>
                <a:schemeClr val="tx1"/>
              </a:solidFill>
              <a:latin typeface="Calibri" pitchFamily="34" charset="0"/>
              <a:sym typeface="Calibri" pitchFamily="34" charset="0"/>
            </a:endParaRPr>
          </a:p>
          <a:p>
            <a:pPr marL="1647825" indent="-1647825" algn="l">
              <a:lnSpc>
                <a:spcPct val="90000"/>
              </a:lnSpc>
              <a:spcBef>
                <a:spcPts val="950"/>
              </a:spcBef>
              <a:buClr>
                <a:srgbClr val="000000"/>
              </a:buClr>
              <a:buSzPct val="100000"/>
              <a:buFont typeface="Arial" charset="0"/>
              <a:buChar char="–"/>
            </a:pPr>
            <a:r>
              <a:rPr lang="en-US" sz="3700">
                <a:solidFill>
                  <a:schemeClr val="tx1"/>
                </a:solidFill>
                <a:latin typeface="Calibri Italic" pitchFamily="34" charset="0"/>
                <a:sym typeface="Calibri Italic" pitchFamily="34" charset="0"/>
              </a:rPr>
              <a:t>[français] Psychologues en privé. Dans le réseau public, ils prennent des honoraires--Services ne sont pas couverts par la RAMQ. Quelques ressources par l’intermédiaire de services publics/groupes communautaires</a:t>
            </a:r>
            <a:endParaRPr lang="en-US" sz="10100">
              <a:solidFill>
                <a:schemeClr val="tx1"/>
              </a:solidFill>
              <a:latin typeface="Calibri" pitchFamily="34" charset="0"/>
              <a:sym typeface="Calibri" pitchFamily="34" charset="0"/>
            </a:endParaRPr>
          </a:p>
          <a:p>
            <a:pPr marL="1647825" indent="-1647825" algn="l">
              <a:lnSpc>
                <a:spcPct val="90000"/>
              </a:lnSpc>
              <a:spcBef>
                <a:spcPts val="1363"/>
              </a:spcBef>
            </a:pPr>
            <a:r>
              <a:rPr lang="en-US" sz="5200">
                <a:solidFill>
                  <a:schemeClr val="tx1"/>
                </a:solidFill>
                <a:latin typeface="Calibri Bold" pitchFamily="34" charset="0"/>
                <a:sym typeface="Calibri Bold" pitchFamily="34" charset="0"/>
              </a:rPr>
              <a:t>endocrinology/</a:t>
            </a:r>
            <a:r>
              <a:rPr lang="en-US" sz="5200">
                <a:solidFill>
                  <a:schemeClr val="tx1"/>
                </a:solidFill>
                <a:latin typeface="Calibri Bold Italic" pitchFamily="34" charset="0"/>
                <a:sym typeface="Calibri Bold Italic" pitchFamily="34" charset="0"/>
              </a:rPr>
              <a:t>endocrinologie</a:t>
            </a:r>
            <a:r>
              <a:rPr lang="en-US" sz="5200">
                <a:solidFill>
                  <a:schemeClr val="tx1"/>
                </a:solidFill>
                <a:latin typeface="Calibri Bold" pitchFamily="34" charset="0"/>
                <a:sym typeface="Calibri Bold" pitchFamily="34" charset="0"/>
              </a:rPr>
              <a:t>:</a:t>
            </a:r>
            <a:endParaRPr lang="en-US" sz="10100">
              <a:solidFill>
                <a:schemeClr val="tx1"/>
              </a:solidFill>
              <a:latin typeface="Calibri" pitchFamily="34" charset="0"/>
              <a:sym typeface="Calibri" pitchFamily="34" charset="0"/>
            </a:endParaRPr>
          </a:p>
          <a:p>
            <a:pPr marL="1647825" indent="-1647825" algn="l">
              <a:lnSpc>
                <a:spcPct val="90000"/>
              </a:lnSpc>
              <a:spcBef>
                <a:spcPts val="950"/>
              </a:spcBef>
              <a:buClr>
                <a:srgbClr val="000000"/>
              </a:buClr>
              <a:buSzPct val="100000"/>
              <a:buFont typeface="Arial" charset="0"/>
              <a:buChar char="–"/>
            </a:pPr>
            <a:r>
              <a:rPr lang="en-US" sz="3700">
                <a:solidFill>
                  <a:schemeClr val="tx1"/>
                </a:solidFill>
                <a:latin typeface="Calibri" pitchFamily="34" charset="0"/>
                <a:sym typeface="Calibri" pitchFamily="34" charset="0"/>
              </a:rPr>
              <a:t>[english] 1 pedeatric endocrinologist, 3 adult endocrinologists </a:t>
            </a:r>
            <a:endParaRPr lang="en-US" sz="10100">
              <a:solidFill>
                <a:schemeClr val="tx1"/>
              </a:solidFill>
              <a:latin typeface="Calibri" pitchFamily="34" charset="0"/>
              <a:sym typeface="Calibri" pitchFamily="34" charset="0"/>
            </a:endParaRPr>
          </a:p>
          <a:p>
            <a:pPr marL="1647825" indent="-1647825" algn="l">
              <a:lnSpc>
                <a:spcPct val="90000"/>
              </a:lnSpc>
              <a:spcBef>
                <a:spcPts val="950"/>
              </a:spcBef>
              <a:buClr>
                <a:srgbClr val="000000"/>
              </a:buClr>
              <a:buSzPct val="100000"/>
              <a:buFont typeface="Arial" charset="0"/>
              <a:buChar char="–"/>
            </a:pPr>
            <a:r>
              <a:rPr lang="en-US" sz="3700">
                <a:solidFill>
                  <a:schemeClr val="tx1"/>
                </a:solidFill>
                <a:latin typeface="Calibri Italic" pitchFamily="34" charset="0"/>
                <a:sym typeface="Calibri Italic" pitchFamily="34" charset="0"/>
              </a:rPr>
              <a:t>[français] 1 pédiatre-endocrinologue, 3 endocrinologues (adultes)</a:t>
            </a:r>
            <a:endParaRPr lang="en-US" sz="10100">
              <a:solidFill>
                <a:schemeClr val="tx1"/>
              </a:solidFill>
              <a:latin typeface="Calibri" pitchFamily="34" charset="0"/>
              <a:sym typeface="Calibri" pitchFamily="34" charset="0"/>
            </a:endParaRPr>
          </a:p>
          <a:p>
            <a:pPr marL="1647825" indent="-1647825" algn="l">
              <a:lnSpc>
                <a:spcPct val="90000"/>
              </a:lnSpc>
              <a:spcBef>
                <a:spcPts val="1363"/>
              </a:spcBef>
            </a:pPr>
            <a:r>
              <a:rPr lang="en-US" sz="5200">
                <a:solidFill>
                  <a:schemeClr val="tx1"/>
                </a:solidFill>
                <a:latin typeface="Calibri Bold" pitchFamily="34" charset="0"/>
                <a:sym typeface="Calibri Bold" pitchFamily="34" charset="0"/>
              </a:rPr>
              <a:t>surgery/</a:t>
            </a:r>
            <a:r>
              <a:rPr lang="en-US" sz="5200">
                <a:solidFill>
                  <a:schemeClr val="tx1"/>
                </a:solidFill>
                <a:latin typeface="Calibri Bold Italic" pitchFamily="34" charset="0"/>
                <a:sym typeface="Calibri Bold Italic" pitchFamily="34" charset="0"/>
              </a:rPr>
              <a:t>chirurgie</a:t>
            </a:r>
            <a:r>
              <a:rPr lang="en-US" sz="5200">
                <a:solidFill>
                  <a:schemeClr val="tx1"/>
                </a:solidFill>
                <a:latin typeface="Calibri Bold" pitchFamily="34" charset="0"/>
                <a:sym typeface="Calibri Bold" pitchFamily="34" charset="0"/>
              </a:rPr>
              <a:t>:</a:t>
            </a:r>
            <a:endParaRPr lang="en-US" sz="10100">
              <a:solidFill>
                <a:schemeClr val="tx1"/>
              </a:solidFill>
              <a:latin typeface="Calibri" pitchFamily="34" charset="0"/>
              <a:sym typeface="Calibri" pitchFamily="34" charset="0"/>
            </a:endParaRPr>
          </a:p>
          <a:p>
            <a:pPr marL="1647825" indent="-1647825" algn="l">
              <a:lnSpc>
                <a:spcPct val="90000"/>
              </a:lnSpc>
              <a:spcBef>
                <a:spcPts val="950"/>
              </a:spcBef>
              <a:buClr>
                <a:srgbClr val="000000"/>
              </a:buClr>
              <a:buSzPct val="100000"/>
              <a:buFont typeface="Arial" charset="0"/>
              <a:buChar char="–"/>
            </a:pPr>
            <a:r>
              <a:rPr lang="en-US" sz="3700">
                <a:solidFill>
                  <a:schemeClr val="tx1"/>
                </a:solidFill>
                <a:latin typeface="Calibri" pitchFamily="34" charset="0"/>
                <a:sym typeface="Calibri" pitchFamily="34" charset="0"/>
              </a:rPr>
              <a:t>[english] Covered by the RAMQ: mastectomy, chest reconstruction, hysterectomy, phalloplasty, vaginoplasty, orchidectomy, metoidioplasty. Not covered by RAMQ but available:  vocal cord surgery, tracheal shave, facial feminization,  breast augmentation</a:t>
            </a:r>
            <a:endParaRPr lang="en-US" sz="10100">
              <a:solidFill>
                <a:schemeClr val="tx1"/>
              </a:solidFill>
              <a:latin typeface="Calibri" pitchFamily="34" charset="0"/>
              <a:sym typeface="Calibri" pitchFamily="34" charset="0"/>
            </a:endParaRPr>
          </a:p>
          <a:p>
            <a:pPr marL="1647825" indent="-1647825" algn="l">
              <a:lnSpc>
                <a:spcPct val="90000"/>
              </a:lnSpc>
              <a:spcBef>
                <a:spcPts val="950"/>
              </a:spcBef>
              <a:buClr>
                <a:srgbClr val="000000"/>
              </a:buClr>
              <a:buSzPct val="100000"/>
              <a:buFont typeface="Arial" charset="0"/>
              <a:buChar char="–"/>
            </a:pPr>
            <a:r>
              <a:rPr lang="en-US" sz="3700">
                <a:solidFill>
                  <a:schemeClr val="tx1"/>
                </a:solidFill>
                <a:latin typeface="Calibri Italic" pitchFamily="34" charset="0"/>
                <a:sym typeface="Calibri Italic" pitchFamily="34" charset="0"/>
              </a:rPr>
              <a:t>[français] Couvert par la RAMQ: mastectomie/reconstruction de la poitrine, hystérectomie, phalloplastie, vaginoplastie, orchidectomie, metoidioplastie. Pas couvert par la RAMQ mais disponible: Cordes vocales, réduction de la pomme d’adam, féminisation faciale, augmentation mammaire</a:t>
            </a:r>
            <a:endParaRPr lang="en-US" sz="10100">
              <a:solidFill>
                <a:schemeClr val="tx1"/>
              </a:solidFill>
              <a:latin typeface="Calibri" pitchFamily="34" charset="0"/>
              <a:sym typeface="Calibri" pitchFamily="34" charset="0"/>
            </a:endParaRPr>
          </a:p>
          <a:p>
            <a:pPr marL="1647825" indent="-1647825" algn="l">
              <a:lnSpc>
                <a:spcPct val="90000"/>
              </a:lnSpc>
              <a:spcBef>
                <a:spcPts val="1363"/>
              </a:spcBef>
            </a:pPr>
            <a:r>
              <a:rPr lang="en-US" sz="5200">
                <a:solidFill>
                  <a:schemeClr val="tx1"/>
                </a:solidFill>
                <a:latin typeface="Calibri Bold" pitchFamily="34" charset="0"/>
                <a:sym typeface="Calibri Bold" pitchFamily="34" charset="0"/>
              </a:rPr>
              <a:t>speech therapy/</a:t>
            </a:r>
            <a:r>
              <a:rPr lang="en-US" sz="5200">
                <a:solidFill>
                  <a:schemeClr val="tx1"/>
                </a:solidFill>
                <a:latin typeface="Calibri Bold Italic" pitchFamily="34" charset="0"/>
                <a:sym typeface="Calibri Bold Italic" pitchFamily="34" charset="0"/>
              </a:rPr>
              <a:t>orthophonie</a:t>
            </a:r>
            <a:r>
              <a:rPr lang="en-US" sz="5200">
                <a:solidFill>
                  <a:schemeClr val="tx1"/>
                </a:solidFill>
                <a:latin typeface="Calibri Bold" pitchFamily="34" charset="0"/>
                <a:sym typeface="Calibri Bold" pitchFamily="34" charset="0"/>
              </a:rPr>
              <a:t>:</a:t>
            </a:r>
            <a:endParaRPr lang="en-US" sz="10100">
              <a:solidFill>
                <a:schemeClr val="tx1"/>
              </a:solidFill>
              <a:latin typeface="Calibri" pitchFamily="34" charset="0"/>
              <a:sym typeface="Calibri" pitchFamily="34" charset="0"/>
            </a:endParaRPr>
          </a:p>
          <a:p>
            <a:pPr marL="1647825" indent="-1647825" algn="l">
              <a:lnSpc>
                <a:spcPct val="90000"/>
              </a:lnSpc>
              <a:spcBef>
                <a:spcPts val="950"/>
              </a:spcBef>
              <a:buClr>
                <a:srgbClr val="000000"/>
              </a:buClr>
              <a:buSzPct val="100000"/>
              <a:buFont typeface="Arial" charset="0"/>
              <a:buChar char="–"/>
            </a:pPr>
            <a:r>
              <a:rPr lang="en-US" sz="3700">
                <a:solidFill>
                  <a:schemeClr val="tx1"/>
                </a:solidFill>
                <a:latin typeface="Calibri" pitchFamily="34" charset="0"/>
                <a:sym typeface="Calibri" pitchFamily="34" charset="0"/>
              </a:rPr>
              <a:t>[english] 2-3 speech therapists – two public and one private</a:t>
            </a:r>
            <a:endParaRPr lang="en-US" sz="10100">
              <a:solidFill>
                <a:schemeClr val="tx1"/>
              </a:solidFill>
              <a:latin typeface="Calibri" pitchFamily="34" charset="0"/>
              <a:sym typeface="Calibri" pitchFamily="34" charset="0"/>
            </a:endParaRPr>
          </a:p>
          <a:p>
            <a:pPr marL="1647825" indent="-1647825" algn="l">
              <a:lnSpc>
                <a:spcPct val="90000"/>
              </a:lnSpc>
              <a:spcBef>
                <a:spcPts val="950"/>
              </a:spcBef>
              <a:buClr>
                <a:srgbClr val="000000"/>
              </a:buClr>
              <a:buSzPct val="100000"/>
              <a:buFont typeface="Arial" charset="0"/>
              <a:buChar char="–"/>
            </a:pPr>
            <a:r>
              <a:rPr lang="en-US" sz="3700">
                <a:solidFill>
                  <a:schemeClr val="tx1"/>
                </a:solidFill>
                <a:latin typeface="Calibri Italic" pitchFamily="34" charset="0"/>
                <a:sym typeface="Calibri Italic" pitchFamily="34" charset="0"/>
              </a:rPr>
              <a:t>[français]2-3 orthophoniste - 2 publics, 1 privée</a:t>
            </a:r>
          </a:p>
          <a:p>
            <a:pPr marL="1647825" indent="-1647825" algn="l">
              <a:lnSpc>
                <a:spcPct val="90000"/>
              </a:lnSpc>
              <a:spcBef>
                <a:spcPts val="950"/>
              </a:spcBef>
            </a:pPr>
            <a:r>
              <a:rPr lang="en-US" sz="3700">
                <a:solidFill>
                  <a:schemeClr val="tx1"/>
                </a:solidFill>
                <a:latin typeface="Calibri Bold Italic" pitchFamily="34" charset="0"/>
                <a:sym typeface="Calibri Bold Italic" pitchFamily="34" charset="0"/>
              </a:rPr>
              <a:t>      </a:t>
            </a:r>
            <a:r>
              <a:rPr lang="en-US" sz="5200">
                <a:solidFill>
                  <a:schemeClr val="tx1"/>
                </a:solidFill>
                <a:latin typeface="Calibri Bold Italic" pitchFamily="34" charset="0"/>
                <a:sym typeface="Calibri Bold Italic" pitchFamily="34" charset="0"/>
              </a:rPr>
              <a:t>other</a:t>
            </a:r>
          </a:p>
          <a:p>
            <a:pPr marL="1647825" indent="-1647825" algn="l">
              <a:lnSpc>
                <a:spcPct val="90000"/>
              </a:lnSpc>
              <a:spcBef>
                <a:spcPts val="950"/>
              </a:spcBef>
              <a:buClr>
                <a:srgbClr val="000000"/>
              </a:buClr>
              <a:buSzPct val="100000"/>
              <a:buFont typeface="Arial" charset="0"/>
              <a:buChar char="–"/>
            </a:pPr>
            <a:r>
              <a:rPr lang="en-US" sz="3700">
                <a:solidFill>
                  <a:schemeClr val="tx1"/>
                </a:solidFill>
                <a:latin typeface="Calibri" pitchFamily="34" charset="0"/>
                <a:sym typeface="Calibri" pitchFamily="34" charset="0"/>
              </a:rPr>
              <a:t>Community clinics who work with youth, GPs who work with seropositive trans people and people with HEP C, informal network of health care professionals who work with non-status trans people. </a:t>
            </a:r>
          </a:p>
          <a:p>
            <a:pPr marL="1647825" indent="-1647825" algn="l">
              <a:lnSpc>
                <a:spcPct val="90000"/>
              </a:lnSpc>
              <a:spcBef>
                <a:spcPts val="950"/>
              </a:spcBef>
              <a:buClr>
                <a:srgbClr val="000000"/>
              </a:buClr>
              <a:buSzPct val="100000"/>
              <a:buFont typeface="Arial" charset="0"/>
              <a:buChar char="–"/>
            </a:pPr>
            <a:r>
              <a:rPr lang="en-US" sz="3700">
                <a:solidFill>
                  <a:schemeClr val="tx1"/>
                </a:solidFill>
                <a:latin typeface="Calibri" pitchFamily="34" charset="0"/>
                <a:sym typeface="Calibri" pitchFamily="34" charset="0"/>
              </a:rPr>
              <a:t>Cliniques communautaires qui travaillent avec les jeunes, Omnis qui travaillent avec personnes séropositives et Hépatites C, réseau informel de professionnels qui travaillent avec les personnes trans sans statut </a:t>
            </a:r>
            <a:endParaRPr lang="en-US" sz="10100">
              <a:solidFill>
                <a:schemeClr val="tx1"/>
              </a:solidFill>
              <a:latin typeface="Calibri" pitchFamily="34" charset="0"/>
              <a:sym typeface="Calibri" pitchFamily="34" charset="0"/>
            </a:endParaRPr>
          </a:p>
          <a:p>
            <a:pPr marL="1647825" indent="-1647825" algn="l">
              <a:lnSpc>
                <a:spcPct val="90000"/>
              </a:lnSpc>
              <a:spcBef>
                <a:spcPts val="1725"/>
              </a:spcBef>
            </a:pPr>
            <a:r>
              <a:rPr lang="en-US" sz="6600">
                <a:solidFill>
                  <a:schemeClr val="tx1"/>
                </a:solidFill>
                <a:latin typeface="Calibri Bold" pitchFamily="34" charset="0"/>
                <a:sym typeface="Calibri Bold" pitchFamily="34" charset="0"/>
              </a:rPr>
              <a:t>counselling/</a:t>
            </a:r>
            <a:r>
              <a:rPr lang="en-US" sz="6600">
                <a:solidFill>
                  <a:schemeClr val="tx1"/>
                </a:solidFill>
                <a:latin typeface="Calibri Bold Italic" pitchFamily="34" charset="0"/>
                <a:sym typeface="Calibri Bold Italic" pitchFamily="34" charset="0"/>
              </a:rPr>
              <a:t>thérapie</a:t>
            </a:r>
            <a:r>
              <a:rPr lang="en-US" sz="6600">
                <a:solidFill>
                  <a:schemeClr val="tx1"/>
                </a:solidFill>
                <a:latin typeface="Calibri Bold" pitchFamily="34" charset="0"/>
                <a:sym typeface="Calibri Bold" pitchFamily="34" charset="0"/>
              </a:rPr>
              <a:t>:</a:t>
            </a:r>
            <a:endParaRPr lang="en-US" sz="12300">
              <a:solidFill>
                <a:schemeClr val="tx1"/>
              </a:solidFill>
              <a:latin typeface="Calibri" pitchFamily="34" charset="0"/>
              <a:sym typeface="Calibri" pitchFamily="34" charset="0"/>
            </a:endParaRPr>
          </a:p>
          <a:p>
            <a:pPr marL="1647825" indent="-1647825" algn="l">
              <a:lnSpc>
                <a:spcPct val="90000"/>
              </a:lnSpc>
              <a:spcBef>
                <a:spcPts val="950"/>
              </a:spcBef>
              <a:buClr>
                <a:srgbClr val="000000"/>
              </a:buClr>
              <a:buSzPct val="100000"/>
              <a:buFont typeface="Arial" charset="0"/>
              <a:buChar char="–"/>
            </a:pPr>
            <a:r>
              <a:rPr lang="en-US" sz="3700">
                <a:solidFill>
                  <a:schemeClr val="tx1"/>
                </a:solidFill>
                <a:latin typeface="Calibri" pitchFamily="34" charset="0"/>
                <a:sym typeface="Calibri" pitchFamily="34" charset="0"/>
              </a:rPr>
              <a:t>[english] private pay but some available through public health care centres</a:t>
            </a:r>
            <a:endParaRPr lang="en-US" sz="10100">
              <a:solidFill>
                <a:schemeClr val="tx1"/>
              </a:solidFill>
              <a:latin typeface="Calibri" pitchFamily="34" charset="0"/>
              <a:sym typeface="Calibri" pitchFamily="34" charset="0"/>
            </a:endParaRPr>
          </a:p>
          <a:p>
            <a:pPr marL="1647825" indent="-1647825" algn="l">
              <a:lnSpc>
                <a:spcPct val="90000"/>
              </a:lnSpc>
              <a:spcBef>
                <a:spcPts val="950"/>
              </a:spcBef>
              <a:buClr>
                <a:srgbClr val="000000"/>
              </a:buClr>
              <a:buSzPct val="100000"/>
              <a:buFont typeface="Arial" charset="0"/>
              <a:buChar char="–"/>
            </a:pPr>
            <a:r>
              <a:rPr lang="en-US" sz="3700">
                <a:solidFill>
                  <a:schemeClr val="tx1"/>
                </a:solidFill>
                <a:latin typeface="Calibri Italic" pitchFamily="34" charset="0"/>
                <a:sym typeface="Calibri Italic" pitchFamily="34" charset="0"/>
              </a:rPr>
              <a:t>[français]Services privés, mais quelques ressources par l’intermédiare de services publics/communautaires</a:t>
            </a:r>
            <a:endParaRPr lang="en-US" sz="10100">
              <a:solidFill>
                <a:schemeClr val="tx1"/>
              </a:solidFill>
              <a:latin typeface="Calibri" pitchFamily="34" charset="0"/>
              <a:sym typeface="Calibri" pitchFamily="34" charset="0"/>
            </a:endParaRPr>
          </a:p>
          <a:p>
            <a:pPr marL="1647825" indent="-1647825" algn="l">
              <a:lnSpc>
                <a:spcPct val="90000"/>
              </a:lnSpc>
              <a:spcBef>
                <a:spcPts val="1725"/>
              </a:spcBef>
            </a:pPr>
            <a:r>
              <a:rPr lang="en-US" sz="6600">
                <a:solidFill>
                  <a:schemeClr val="tx1"/>
                </a:solidFill>
                <a:latin typeface="Calibri Bold" pitchFamily="34" charset="0"/>
                <a:sym typeface="Calibri Bold" pitchFamily="34" charset="0"/>
              </a:rPr>
              <a:t>peer support/</a:t>
            </a:r>
            <a:r>
              <a:rPr lang="en-US" sz="6600">
                <a:solidFill>
                  <a:schemeClr val="tx1"/>
                </a:solidFill>
                <a:latin typeface="Calibri Bold Italic" pitchFamily="34" charset="0"/>
                <a:sym typeface="Calibri Bold Italic" pitchFamily="34" charset="0"/>
              </a:rPr>
              <a:t>soutien des pairs</a:t>
            </a:r>
            <a:endParaRPr lang="en-US" sz="12300">
              <a:solidFill>
                <a:schemeClr val="tx1"/>
              </a:solidFill>
              <a:latin typeface="Calibri" pitchFamily="34" charset="0"/>
              <a:sym typeface="Calibri" pitchFamily="34" charset="0"/>
            </a:endParaRPr>
          </a:p>
          <a:p>
            <a:pPr marL="1647825" indent="-1647825" algn="l">
              <a:lnSpc>
                <a:spcPct val="90000"/>
              </a:lnSpc>
              <a:spcBef>
                <a:spcPts val="950"/>
              </a:spcBef>
              <a:buClr>
                <a:srgbClr val="000000"/>
              </a:buClr>
              <a:buSzPct val="100000"/>
              <a:buFont typeface="Arial" charset="0"/>
              <a:buChar char="–"/>
            </a:pPr>
            <a:r>
              <a:rPr lang="en-US" sz="3700">
                <a:solidFill>
                  <a:schemeClr val="tx1"/>
                </a:solidFill>
                <a:latin typeface="Calibri" pitchFamily="34" charset="0"/>
                <a:sym typeface="Calibri" pitchFamily="34" charset="0"/>
              </a:rPr>
              <a:t>[english] at ASTTeQ, 2110 Centre, ATQ, Project 10, Stella</a:t>
            </a:r>
          </a:p>
          <a:p>
            <a:pPr marL="1647825" indent="-1647825" algn="l">
              <a:lnSpc>
                <a:spcPct val="90000"/>
              </a:lnSpc>
              <a:spcBef>
                <a:spcPts val="950"/>
              </a:spcBef>
              <a:buClr>
                <a:srgbClr val="000000"/>
              </a:buClr>
              <a:buSzPct val="100000"/>
              <a:buFont typeface="Arial" charset="0"/>
              <a:buChar char="–"/>
            </a:pPr>
            <a:r>
              <a:rPr lang="en-US" sz="3700">
                <a:solidFill>
                  <a:schemeClr val="tx1"/>
                </a:solidFill>
                <a:latin typeface="Calibri" pitchFamily="34" charset="0"/>
                <a:sym typeface="Calibri" pitchFamily="34" charset="0"/>
              </a:rPr>
              <a:t>ASTTeQ, 2110 Center, ATQ, Projet 10, Stella</a:t>
            </a:r>
          </a:p>
          <a:p>
            <a:pPr marL="1647825" indent="-1647825" algn="l">
              <a:lnSpc>
                <a:spcPct val="90000"/>
              </a:lnSpc>
              <a:spcBef>
                <a:spcPts val="950"/>
              </a:spcBef>
            </a:pPr>
            <a:endParaRPr lang="en-US" sz="10100">
              <a:solidFill>
                <a:schemeClr val="tx1"/>
              </a:solidFill>
              <a:latin typeface="Calibri" pitchFamily="34" charset="0"/>
              <a:sym typeface="Calibri" pitchFamily="34" charset="0"/>
            </a:endParaRPr>
          </a:p>
        </p:txBody>
      </p:sp>
      <p:sp>
        <p:nvSpPr>
          <p:cNvPr id="13317" name="Rectangle 4"/>
          <p:cNvSpPr>
            <a:spLocks/>
          </p:cNvSpPr>
          <p:nvPr/>
        </p:nvSpPr>
        <p:spPr bwMode="auto">
          <a:xfrm>
            <a:off x="19119850" y="2057919"/>
            <a:ext cx="15074900" cy="2057918"/>
          </a:xfrm>
          <a:prstGeom prst="rect">
            <a:avLst/>
          </a:prstGeom>
          <a:noFill/>
          <a:ln w="12700" cap="rnd">
            <a:noFill/>
            <a:round/>
            <a:headEnd/>
            <a:tailEnd/>
          </a:ln>
        </p:spPr>
        <p:txBody>
          <a:bodyPr lIns="241300" tIns="241300" rIns="241300" bIns="241300" anchor="b"/>
          <a:lstStyle/>
          <a:p>
            <a:pPr>
              <a:spcBef>
                <a:spcPts val="2400"/>
              </a:spcBef>
            </a:pPr>
            <a:r>
              <a:rPr lang="en-US" sz="10000">
                <a:solidFill>
                  <a:schemeClr val="tx1"/>
                </a:solidFill>
                <a:latin typeface="Calibri Bold" pitchFamily="34" charset="0"/>
                <a:sym typeface="Calibri Bold" pitchFamily="34" charset="0"/>
              </a:rPr>
              <a:t>assessment </a:t>
            </a:r>
            <a:r>
              <a:rPr lang="en-US" sz="10000">
                <a:solidFill>
                  <a:schemeClr val="tx1"/>
                </a:solidFill>
                <a:latin typeface="Calibri Bold Italic" pitchFamily="34" charset="0"/>
                <a:sym typeface="Calibri Bold Italic" pitchFamily="34" charset="0"/>
              </a:rPr>
              <a:t>/évaluation</a:t>
            </a:r>
          </a:p>
        </p:txBody>
      </p:sp>
      <p:sp>
        <p:nvSpPr>
          <p:cNvPr id="13318" name="Rectangle 5"/>
          <p:cNvSpPr>
            <a:spLocks/>
          </p:cNvSpPr>
          <p:nvPr/>
        </p:nvSpPr>
        <p:spPr bwMode="auto">
          <a:xfrm>
            <a:off x="35553650" y="2972549"/>
            <a:ext cx="11658600" cy="2210357"/>
          </a:xfrm>
          <a:prstGeom prst="rect">
            <a:avLst/>
          </a:prstGeom>
          <a:noFill/>
          <a:ln w="12700" cap="rnd">
            <a:noFill/>
            <a:round/>
            <a:headEnd/>
            <a:tailEnd/>
          </a:ln>
        </p:spPr>
        <p:txBody>
          <a:bodyPr lIns="241300" tIns="241300" rIns="241300" bIns="241300" anchor="b"/>
          <a:lstStyle/>
          <a:p>
            <a:pPr>
              <a:spcBef>
                <a:spcPts val="2400"/>
              </a:spcBef>
            </a:pPr>
            <a:r>
              <a:rPr lang="en-US" sz="10000" dirty="0">
                <a:solidFill>
                  <a:schemeClr val="tx1"/>
                </a:solidFill>
                <a:latin typeface="Calibri Bold" pitchFamily="34" charset="0"/>
                <a:sym typeface="Calibri Bold" pitchFamily="34" charset="0"/>
              </a:rPr>
              <a:t>funding </a:t>
            </a:r>
            <a:r>
              <a:rPr lang="en-US" sz="10000" dirty="0">
                <a:solidFill>
                  <a:schemeClr val="tx1"/>
                </a:solidFill>
                <a:latin typeface="Calibri Bold Italic" pitchFamily="34" charset="0"/>
                <a:sym typeface="Calibri Bold Italic" pitchFamily="34" charset="0"/>
              </a:rPr>
              <a:t>- </a:t>
            </a:r>
            <a:r>
              <a:rPr lang="en-US" sz="10000" dirty="0" err="1" smtClean="0">
                <a:solidFill>
                  <a:schemeClr val="tx1"/>
                </a:solidFill>
                <a:latin typeface="Calibri Bold Italic" pitchFamily="34" charset="0"/>
                <a:sym typeface="Calibri Bold Italic" pitchFamily="34" charset="0"/>
              </a:rPr>
              <a:t>financement</a:t>
            </a:r>
            <a:endParaRPr lang="en-US" sz="10000" dirty="0">
              <a:solidFill>
                <a:schemeClr val="tx1"/>
              </a:solidFill>
              <a:latin typeface="Calibri Bold Italic" pitchFamily="34" charset="0"/>
              <a:sym typeface="Calibri Bold Italic" pitchFamily="34" charset="0"/>
            </a:endParaRPr>
          </a:p>
        </p:txBody>
      </p:sp>
      <p:sp>
        <p:nvSpPr>
          <p:cNvPr id="13319" name="Rectangle 6"/>
          <p:cNvSpPr>
            <a:spLocks/>
          </p:cNvSpPr>
          <p:nvPr/>
        </p:nvSpPr>
        <p:spPr bwMode="auto">
          <a:xfrm>
            <a:off x="19773862" y="4400448"/>
            <a:ext cx="14643100" cy="33404277"/>
          </a:xfrm>
          <a:prstGeom prst="rect">
            <a:avLst/>
          </a:prstGeom>
          <a:noFill/>
          <a:ln w="127000">
            <a:solidFill>
              <a:schemeClr val="tx1"/>
            </a:solidFill>
            <a:round/>
            <a:headEnd/>
            <a:tailEnd/>
          </a:ln>
        </p:spPr>
        <p:txBody>
          <a:bodyPr lIns="241300" tIns="241300" rIns="241300" bIns="241300"/>
          <a:lstStyle/>
          <a:p>
            <a:pPr marL="1647825" indent="-1647825" algn="l">
              <a:lnSpc>
                <a:spcPts val="7000"/>
              </a:lnSpc>
            </a:pPr>
            <a:r>
              <a:rPr lang="en-US" sz="7200" dirty="0">
                <a:solidFill>
                  <a:schemeClr val="tx1"/>
                </a:solidFill>
                <a:latin typeface="Calibri Bold" pitchFamily="34" charset="0"/>
                <a:sym typeface="Calibri Bold" pitchFamily="34" charset="0"/>
              </a:rPr>
              <a:t>eligibility - hormone therapy/</a:t>
            </a:r>
            <a:endParaRPr lang="en-US" sz="13300" dirty="0">
              <a:solidFill>
                <a:schemeClr val="tx1"/>
              </a:solidFill>
              <a:latin typeface="Calibri" pitchFamily="34" charset="0"/>
              <a:sym typeface="Calibri" pitchFamily="34" charset="0"/>
            </a:endParaRPr>
          </a:p>
          <a:p>
            <a:pPr marL="1647825" indent="-1647825" algn="l">
              <a:lnSpc>
                <a:spcPts val="7000"/>
              </a:lnSpc>
            </a:pPr>
            <a:r>
              <a:rPr lang="en-US" sz="7200" dirty="0" err="1">
                <a:solidFill>
                  <a:schemeClr val="tx1"/>
                </a:solidFill>
                <a:latin typeface="Calibri Bold Italic" pitchFamily="34" charset="0"/>
                <a:sym typeface="Calibri Bold Italic" pitchFamily="34" charset="0"/>
              </a:rPr>
              <a:t>éligibilité</a:t>
            </a:r>
            <a:r>
              <a:rPr lang="en-US" sz="7200" dirty="0">
                <a:solidFill>
                  <a:schemeClr val="tx1"/>
                </a:solidFill>
                <a:latin typeface="Calibri Bold Italic" pitchFamily="34" charset="0"/>
                <a:sym typeface="Calibri Bold Italic" pitchFamily="34" charset="0"/>
              </a:rPr>
              <a:t> - </a:t>
            </a:r>
            <a:r>
              <a:rPr lang="en-US" sz="7200" dirty="0" err="1">
                <a:solidFill>
                  <a:schemeClr val="tx1"/>
                </a:solidFill>
                <a:latin typeface="Calibri Bold Italic" pitchFamily="34" charset="0"/>
                <a:sym typeface="Calibri Bold Italic" pitchFamily="34" charset="0"/>
              </a:rPr>
              <a:t>traitement</a:t>
            </a:r>
            <a:r>
              <a:rPr lang="en-US" sz="7200" dirty="0">
                <a:solidFill>
                  <a:schemeClr val="tx1"/>
                </a:solidFill>
                <a:latin typeface="Calibri Bold Italic" pitchFamily="34" charset="0"/>
                <a:sym typeface="Calibri Bold Italic" pitchFamily="34" charset="0"/>
              </a:rPr>
              <a:t> hormonal</a:t>
            </a:r>
            <a:endParaRPr lang="en-US" sz="13300" dirty="0">
              <a:solidFill>
                <a:schemeClr val="tx1"/>
              </a:solidFill>
              <a:latin typeface="Calibri" pitchFamily="34" charset="0"/>
              <a:sym typeface="Calibri" pitchFamily="34" charset="0"/>
            </a:endParaRPr>
          </a:p>
          <a:p>
            <a:pPr marL="1647825" indent="-1647825" algn="l">
              <a:lnSpc>
                <a:spcPts val="7000"/>
              </a:lnSpc>
              <a:spcBef>
                <a:spcPts val="1363"/>
              </a:spcBef>
            </a:pPr>
            <a:r>
              <a:rPr lang="en-US" sz="5700" dirty="0">
                <a:solidFill>
                  <a:schemeClr val="tx1"/>
                </a:solidFill>
                <a:latin typeface="Calibri Bold" pitchFamily="34" charset="0"/>
                <a:sym typeface="Calibri Bold" pitchFamily="34" charset="0"/>
              </a:rPr>
              <a:t>standards /</a:t>
            </a:r>
            <a:r>
              <a:rPr lang="en-US" sz="5700" dirty="0" err="1">
                <a:solidFill>
                  <a:schemeClr val="tx1"/>
                </a:solidFill>
                <a:latin typeface="Calibri Bold Italic" pitchFamily="34" charset="0"/>
                <a:sym typeface="Calibri Bold Italic" pitchFamily="34" charset="0"/>
              </a:rPr>
              <a:t>normes</a:t>
            </a:r>
            <a:r>
              <a:rPr lang="en-US" sz="5700" dirty="0">
                <a:solidFill>
                  <a:schemeClr val="tx1"/>
                </a:solidFill>
                <a:latin typeface="Calibri Bold Italic" pitchFamily="34" charset="0"/>
                <a:sym typeface="Calibri Bold Italic" pitchFamily="34" charset="0"/>
              </a:rPr>
              <a:t>:</a:t>
            </a:r>
            <a:endParaRPr lang="en-US" sz="11000" dirty="0">
              <a:solidFill>
                <a:schemeClr val="tx1"/>
              </a:solidFill>
              <a:latin typeface="Calibri" pitchFamily="34" charset="0"/>
              <a:sym typeface="Calibri" pitchFamily="34" charset="0"/>
            </a:endParaRPr>
          </a:p>
          <a:p>
            <a:pPr marL="1647825" indent="-1647825" algn="l">
              <a:spcBef>
                <a:spcPts val="950"/>
              </a:spcBef>
              <a:buClr>
                <a:srgbClr val="000000"/>
              </a:buClr>
              <a:buSzPct val="100000"/>
              <a:buFont typeface="Arial" charset="0"/>
              <a:buChar char="–"/>
            </a:pPr>
            <a:r>
              <a:rPr lang="en-US" sz="4000" dirty="0">
                <a:solidFill>
                  <a:schemeClr val="tx1"/>
                </a:solidFill>
                <a:latin typeface="Calibri Bold" pitchFamily="34" charset="0"/>
                <a:sym typeface="Calibri Bold" pitchFamily="34" charset="0"/>
              </a:rPr>
              <a:t>[</a:t>
            </a:r>
            <a:r>
              <a:rPr lang="en-US" sz="4000" dirty="0" err="1">
                <a:solidFill>
                  <a:schemeClr val="tx1"/>
                </a:solidFill>
                <a:latin typeface="Calibri Bold" pitchFamily="34" charset="0"/>
                <a:sym typeface="Calibri Bold" pitchFamily="34" charset="0"/>
              </a:rPr>
              <a:t>english</a:t>
            </a:r>
            <a:r>
              <a:rPr lang="en-US" sz="4000" dirty="0">
                <a:solidFill>
                  <a:schemeClr val="tx1"/>
                </a:solidFill>
                <a:latin typeface="Calibri Bold" pitchFamily="34" charset="0"/>
                <a:sym typeface="Calibri Bold" pitchFamily="34" charset="0"/>
              </a:rPr>
              <a:t>] </a:t>
            </a:r>
            <a:r>
              <a:rPr lang="en-US" sz="4000" dirty="0">
                <a:solidFill>
                  <a:schemeClr val="tx1"/>
                </a:solidFill>
                <a:latin typeface="Calibri" pitchFamily="34" charset="0"/>
                <a:sym typeface="Calibri" pitchFamily="34" charset="0"/>
              </a:rPr>
              <a:t>WPATH SOC / informed consent harm reduction approach in some cases</a:t>
            </a:r>
            <a:endParaRPr lang="en-US" sz="11000" dirty="0">
              <a:solidFill>
                <a:schemeClr val="tx1"/>
              </a:solidFill>
              <a:latin typeface="Calibri" pitchFamily="34" charset="0"/>
              <a:sym typeface="Calibri" pitchFamily="34" charset="0"/>
            </a:endParaRPr>
          </a:p>
          <a:p>
            <a:pPr marL="1647825" indent="-1647825" algn="l">
              <a:spcBef>
                <a:spcPts val="950"/>
              </a:spcBef>
              <a:buClr>
                <a:srgbClr val="000000"/>
              </a:buClr>
              <a:buSzPct val="100000"/>
              <a:buFont typeface="Arial" charset="0"/>
              <a:buChar char="–"/>
            </a:pPr>
            <a:r>
              <a:rPr lang="en-US" sz="4000" dirty="0">
                <a:solidFill>
                  <a:schemeClr val="tx1"/>
                </a:solidFill>
                <a:latin typeface="Calibri Italic" pitchFamily="34" charset="0"/>
                <a:sym typeface="Calibri Italic" pitchFamily="34" charset="0"/>
              </a:rPr>
              <a:t>[</a:t>
            </a:r>
            <a:r>
              <a:rPr lang="en-US" sz="4000" dirty="0" err="1">
                <a:solidFill>
                  <a:schemeClr val="tx1"/>
                </a:solidFill>
                <a:latin typeface="Calibri Italic" pitchFamily="34" charset="0"/>
                <a:sym typeface="Calibri Italic" pitchFamily="34" charset="0"/>
              </a:rPr>
              <a:t>français</a:t>
            </a:r>
            <a:r>
              <a:rPr lang="en-US" sz="4000" dirty="0">
                <a:solidFill>
                  <a:schemeClr val="tx1"/>
                </a:solidFill>
                <a:latin typeface="Calibri Italic" pitchFamily="34" charset="0"/>
                <a:sym typeface="Calibri Italic" pitchFamily="34" charset="0"/>
              </a:rPr>
              <a:t>]WPATH SOC / </a:t>
            </a:r>
            <a:r>
              <a:rPr lang="en-US" sz="4000" dirty="0" err="1">
                <a:solidFill>
                  <a:schemeClr val="tx1"/>
                </a:solidFill>
                <a:latin typeface="Calibri Italic" pitchFamily="34" charset="0"/>
                <a:sym typeface="Calibri Italic" pitchFamily="34" charset="0"/>
              </a:rPr>
              <a:t>consentement</a:t>
            </a:r>
            <a:r>
              <a:rPr lang="en-US" sz="4000" dirty="0">
                <a:solidFill>
                  <a:schemeClr val="tx1"/>
                </a:solidFill>
                <a:latin typeface="Calibri Italic" pitchFamily="34" charset="0"/>
                <a:sym typeface="Calibri Italic" pitchFamily="34" charset="0"/>
              </a:rPr>
              <a:t> </a:t>
            </a:r>
            <a:r>
              <a:rPr lang="en-US" sz="4000" dirty="0" err="1">
                <a:solidFill>
                  <a:schemeClr val="tx1"/>
                </a:solidFill>
                <a:latin typeface="Calibri Italic" pitchFamily="34" charset="0"/>
                <a:sym typeface="Calibri Italic" pitchFamily="34" charset="0"/>
              </a:rPr>
              <a:t>éclairé</a:t>
            </a:r>
            <a:r>
              <a:rPr lang="en-US" sz="4000" dirty="0">
                <a:solidFill>
                  <a:schemeClr val="tx1"/>
                </a:solidFill>
                <a:latin typeface="Calibri Italic" pitchFamily="34" charset="0"/>
                <a:sym typeface="Calibri Italic" pitchFamily="34" charset="0"/>
              </a:rPr>
              <a:t> - </a:t>
            </a:r>
            <a:r>
              <a:rPr lang="en-US" sz="4000" dirty="0" err="1">
                <a:solidFill>
                  <a:schemeClr val="tx1"/>
                </a:solidFill>
                <a:latin typeface="Calibri Italic" pitchFamily="34" charset="0"/>
                <a:sym typeface="Calibri Italic" pitchFamily="34" charset="0"/>
              </a:rPr>
              <a:t>réduction</a:t>
            </a:r>
            <a:r>
              <a:rPr lang="en-US" sz="4000" dirty="0">
                <a:solidFill>
                  <a:schemeClr val="tx1"/>
                </a:solidFill>
                <a:latin typeface="Calibri Italic" pitchFamily="34" charset="0"/>
                <a:sym typeface="Calibri Italic" pitchFamily="34" charset="0"/>
              </a:rPr>
              <a:t> des </a:t>
            </a:r>
            <a:r>
              <a:rPr lang="en-US" sz="4000" dirty="0" err="1">
                <a:solidFill>
                  <a:schemeClr val="tx1"/>
                </a:solidFill>
                <a:latin typeface="Calibri Italic" pitchFamily="34" charset="0"/>
                <a:sym typeface="Calibri Italic" pitchFamily="34" charset="0"/>
              </a:rPr>
              <a:t>méfaits</a:t>
            </a:r>
            <a:r>
              <a:rPr lang="en-US" sz="4000" dirty="0">
                <a:solidFill>
                  <a:schemeClr val="tx1"/>
                </a:solidFill>
                <a:latin typeface="Calibri Italic" pitchFamily="34" charset="0"/>
                <a:sym typeface="Calibri Italic" pitchFamily="34" charset="0"/>
              </a:rPr>
              <a:t> </a:t>
            </a:r>
            <a:r>
              <a:rPr lang="en-US" sz="4000" dirty="0" err="1">
                <a:solidFill>
                  <a:schemeClr val="tx1"/>
                </a:solidFill>
                <a:latin typeface="Calibri Italic" pitchFamily="34" charset="0"/>
                <a:sym typeface="Calibri Italic" pitchFamily="34" charset="0"/>
              </a:rPr>
              <a:t>dans</a:t>
            </a:r>
            <a:r>
              <a:rPr lang="en-US" sz="4000" dirty="0">
                <a:solidFill>
                  <a:schemeClr val="tx1"/>
                </a:solidFill>
                <a:latin typeface="Calibri Italic" pitchFamily="34" charset="0"/>
                <a:sym typeface="Calibri Italic" pitchFamily="34" charset="0"/>
              </a:rPr>
              <a:t> </a:t>
            </a:r>
            <a:r>
              <a:rPr lang="en-US" sz="4000" dirty="0" err="1">
                <a:solidFill>
                  <a:schemeClr val="tx1"/>
                </a:solidFill>
                <a:latin typeface="Calibri Italic" pitchFamily="34" charset="0"/>
                <a:sym typeface="Calibri Italic" pitchFamily="34" charset="0"/>
              </a:rPr>
              <a:t>certains</a:t>
            </a:r>
            <a:r>
              <a:rPr lang="en-US" sz="4000" dirty="0">
                <a:solidFill>
                  <a:schemeClr val="tx1"/>
                </a:solidFill>
                <a:latin typeface="Calibri Italic" pitchFamily="34" charset="0"/>
                <a:sym typeface="Calibri Italic" pitchFamily="34" charset="0"/>
              </a:rPr>
              <a:t> </a:t>
            </a:r>
            <a:r>
              <a:rPr lang="en-US" sz="4000" dirty="0" err="1">
                <a:solidFill>
                  <a:schemeClr val="tx1"/>
                </a:solidFill>
                <a:latin typeface="Calibri Italic" pitchFamily="34" charset="0"/>
                <a:sym typeface="Calibri Italic" pitchFamily="34" charset="0"/>
              </a:rPr>
              <a:t>cas</a:t>
            </a:r>
            <a:endParaRPr lang="en-US" sz="11000" dirty="0">
              <a:solidFill>
                <a:schemeClr val="tx1"/>
              </a:solidFill>
              <a:latin typeface="Calibri" pitchFamily="34" charset="0"/>
              <a:sym typeface="Calibri" pitchFamily="34" charset="0"/>
            </a:endParaRPr>
          </a:p>
          <a:p>
            <a:pPr marL="1647825" indent="-1647825" algn="l"/>
            <a:r>
              <a:rPr lang="en-US" sz="5700" dirty="0">
                <a:solidFill>
                  <a:schemeClr val="tx1"/>
                </a:solidFill>
                <a:latin typeface="Calibri Bold" pitchFamily="34" charset="0"/>
                <a:sym typeface="Calibri Bold" pitchFamily="34" charset="0"/>
              </a:rPr>
              <a:t>public insurance requirements/</a:t>
            </a:r>
            <a:endParaRPr lang="en-US" sz="11000" dirty="0">
              <a:solidFill>
                <a:schemeClr val="tx1"/>
              </a:solidFill>
              <a:latin typeface="Calibri" pitchFamily="34" charset="0"/>
              <a:sym typeface="Calibri" pitchFamily="34" charset="0"/>
            </a:endParaRPr>
          </a:p>
          <a:p>
            <a:pPr marL="1647825" indent="-1647825" algn="l">
              <a:lnSpc>
                <a:spcPts val="6000"/>
              </a:lnSpc>
            </a:pPr>
            <a:r>
              <a:rPr lang="en-US" sz="5700" dirty="0" err="1">
                <a:solidFill>
                  <a:schemeClr val="tx1"/>
                </a:solidFill>
                <a:latin typeface="Calibri Bold Italic" pitchFamily="34" charset="0"/>
                <a:sym typeface="Calibri Bold Italic" pitchFamily="34" charset="0"/>
              </a:rPr>
              <a:t>exigences</a:t>
            </a:r>
            <a:r>
              <a:rPr lang="en-US" sz="5700" dirty="0">
                <a:solidFill>
                  <a:schemeClr val="tx1"/>
                </a:solidFill>
                <a:latin typeface="Calibri Bold Italic" pitchFamily="34" charset="0"/>
                <a:sym typeface="Calibri Bold Italic" pitchFamily="34" charset="0"/>
              </a:rPr>
              <a:t> </a:t>
            </a:r>
            <a:r>
              <a:rPr lang="en-US" sz="5700" dirty="0" err="1">
                <a:solidFill>
                  <a:schemeClr val="tx1"/>
                </a:solidFill>
                <a:latin typeface="Calibri Bold Italic" pitchFamily="34" charset="0"/>
                <a:sym typeface="Calibri Bold Italic" pitchFamily="34" charset="0"/>
              </a:rPr>
              <a:t>d'assurance</a:t>
            </a:r>
            <a:r>
              <a:rPr lang="en-US" sz="5700" dirty="0">
                <a:solidFill>
                  <a:schemeClr val="tx1"/>
                </a:solidFill>
                <a:latin typeface="Calibri Bold Italic" pitchFamily="34" charset="0"/>
                <a:sym typeface="Calibri Bold Italic" pitchFamily="34" charset="0"/>
              </a:rPr>
              <a:t> </a:t>
            </a:r>
            <a:r>
              <a:rPr lang="en-US" sz="5700" dirty="0" err="1">
                <a:solidFill>
                  <a:schemeClr val="tx1"/>
                </a:solidFill>
                <a:latin typeface="Calibri Bold Italic" pitchFamily="34" charset="0"/>
                <a:sym typeface="Calibri Bold Italic" pitchFamily="34" charset="0"/>
              </a:rPr>
              <a:t>publiques</a:t>
            </a:r>
            <a:r>
              <a:rPr lang="en-US" sz="5700" dirty="0">
                <a:solidFill>
                  <a:schemeClr val="tx1"/>
                </a:solidFill>
                <a:latin typeface="Calibri Bold Italic" pitchFamily="34" charset="0"/>
                <a:sym typeface="Calibri Bold Italic" pitchFamily="34" charset="0"/>
              </a:rPr>
              <a:t> </a:t>
            </a:r>
            <a:r>
              <a:rPr lang="en-US" sz="5700" dirty="0">
                <a:solidFill>
                  <a:schemeClr val="tx1"/>
                </a:solidFill>
                <a:latin typeface="Calibri Bold" pitchFamily="34" charset="0"/>
                <a:sym typeface="Calibri Bold" pitchFamily="34" charset="0"/>
              </a:rPr>
              <a:t>:</a:t>
            </a:r>
            <a:endParaRPr lang="en-US" sz="11000" dirty="0">
              <a:solidFill>
                <a:schemeClr val="tx1"/>
              </a:solidFill>
              <a:latin typeface="Calibri" pitchFamily="34" charset="0"/>
              <a:sym typeface="Calibri" pitchFamily="34" charset="0"/>
            </a:endParaRPr>
          </a:p>
          <a:p>
            <a:pPr marL="1647825" indent="-1647825" algn="l">
              <a:lnSpc>
                <a:spcPts val="6000"/>
              </a:lnSpc>
              <a:spcBef>
                <a:spcPts val="950"/>
              </a:spcBef>
              <a:buClr>
                <a:srgbClr val="000000"/>
              </a:buClr>
              <a:buSzPct val="100000"/>
              <a:buFont typeface="Arial" charset="0"/>
              <a:buChar char="–"/>
            </a:pPr>
            <a:r>
              <a:rPr lang="en-US" sz="4000" dirty="0">
                <a:solidFill>
                  <a:schemeClr val="tx1"/>
                </a:solidFill>
                <a:latin typeface="Calibri" pitchFamily="34" charset="0"/>
                <a:sym typeface="Calibri" pitchFamily="34" charset="0"/>
              </a:rPr>
              <a:t>[</a:t>
            </a:r>
            <a:r>
              <a:rPr lang="en-US" sz="4000" dirty="0" err="1">
                <a:solidFill>
                  <a:schemeClr val="tx1"/>
                </a:solidFill>
                <a:latin typeface="Calibri" pitchFamily="34" charset="0"/>
                <a:sym typeface="Calibri" pitchFamily="34" charset="0"/>
              </a:rPr>
              <a:t>english</a:t>
            </a:r>
            <a:r>
              <a:rPr lang="en-US" sz="4000" dirty="0">
                <a:solidFill>
                  <a:schemeClr val="tx1"/>
                </a:solidFill>
                <a:latin typeface="Calibri" pitchFamily="34" charset="0"/>
                <a:sym typeface="Calibri" pitchFamily="34" charset="0"/>
              </a:rPr>
              <a:t>] none</a:t>
            </a:r>
            <a:endParaRPr lang="en-US" sz="11000" dirty="0">
              <a:solidFill>
                <a:schemeClr val="tx1"/>
              </a:solidFill>
              <a:latin typeface="Calibri" pitchFamily="34" charset="0"/>
              <a:sym typeface="Calibri" pitchFamily="34" charset="0"/>
            </a:endParaRPr>
          </a:p>
          <a:p>
            <a:pPr marL="1647825" indent="-1647825" algn="l">
              <a:lnSpc>
                <a:spcPts val="6000"/>
              </a:lnSpc>
              <a:spcBef>
                <a:spcPts val="950"/>
              </a:spcBef>
              <a:buClr>
                <a:srgbClr val="000000"/>
              </a:buClr>
              <a:buSzPct val="100000"/>
              <a:buFont typeface="Arial" charset="0"/>
              <a:buChar char="–"/>
            </a:pPr>
            <a:r>
              <a:rPr lang="en-US" sz="4000" dirty="0">
                <a:solidFill>
                  <a:schemeClr val="tx1"/>
                </a:solidFill>
                <a:latin typeface="Calibri Italic" pitchFamily="34" charset="0"/>
                <a:sym typeface="Calibri Italic" pitchFamily="34" charset="0"/>
              </a:rPr>
              <a:t>[</a:t>
            </a:r>
            <a:r>
              <a:rPr lang="en-US" sz="4000" dirty="0" err="1">
                <a:solidFill>
                  <a:schemeClr val="tx1"/>
                </a:solidFill>
                <a:latin typeface="Calibri Italic" pitchFamily="34" charset="0"/>
                <a:sym typeface="Calibri Italic" pitchFamily="34" charset="0"/>
              </a:rPr>
              <a:t>français</a:t>
            </a:r>
            <a:r>
              <a:rPr lang="en-US" sz="4000" dirty="0">
                <a:solidFill>
                  <a:schemeClr val="tx1"/>
                </a:solidFill>
                <a:latin typeface="Calibri Italic" pitchFamily="34" charset="0"/>
                <a:sym typeface="Calibri Italic" pitchFamily="34" charset="0"/>
              </a:rPr>
              <a:t>]</a:t>
            </a:r>
            <a:r>
              <a:rPr lang="en-US" sz="4000" dirty="0" err="1">
                <a:solidFill>
                  <a:schemeClr val="tx1"/>
                </a:solidFill>
                <a:latin typeface="Calibri Italic" pitchFamily="34" charset="0"/>
                <a:sym typeface="Calibri Italic" pitchFamily="34" charset="0"/>
              </a:rPr>
              <a:t>aucunes</a:t>
            </a:r>
            <a:endParaRPr lang="en-US" sz="11000" dirty="0">
              <a:solidFill>
                <a:schemeClr val="tx1"/>
              </a:solidFill>
              <a:latin typeface="Calibri" pitchFamily="34" charset="0"/>
              <a:sym typeface="Calibri" pitchFamily="34" charset="0"/>
            </a:endParaRPr>
          </a:p>
          <a:p>
            <a:pPr marL="1647825" indent="-1647825" algn="l">
              <a:spcBef>
                <a:spcPts val="950"/>
              </a:spcBef>
            </a:pPr>
            <a:endParaRPr lang="en-US" sz="4000" dirty="0">
              <a:solidFill>
                <a:schemeClr val="tx1"/>
              </a:solidFill>
              <a:latin typeface="Calibri Bold" pitchFamily="34" charset="0"/>
              <a:sym typeface="Calibri Bold" pitchFamily="34" charset="0"/>
            </a:endParaRPr>
          </a:p>
          <a:p>
            <a:pPr marL="1647825" indent="-1647825" algn="l">
              <a:spcBef>
                <a:spcPts val="1725"/>
              </a:spcBef>
            </a:pPr>
            <a:r>
              <a:rPr lang="en-US" sz="7200" dirty="0">
                <a:solidFill>
                  <a:schemeClr val="tx1"/>
                </a:solidFill>
                <a:latin typeface="Calibri Bold" pitchFamily="34" charset="0"/>
                <a:sym typeface="Calibri Bold" pitchFamily="34" charset="0"/>
              </a:rPr>
              <a:t>eligibility - major surgery/</a:t>
            </a:r>
            <a:endParaRPr lang="en-US" sz="13300" dirty="0">
              <a:solidFill>
                <a:schemeClr val="tx1"/>
              </a:solidFill>
              <a:latin typeface="Calibri" pitchFamily="34" charset="0"/>
              <a:sym typeface="Calibri" pitchFamily="34" charset="0"/>
            </a:endParaRPr>
          </a:p>
          <a:p>
            <a:pPr marL="1647825" indent="-1647825" algn="l">
              <a:lnSpc>
                <a:spcPts val="7000"/>
              </a:lnSpc>
            </a:pPr>
            <a:r>
              <a:rPr lang="en-US" sz="7200" dirty="0" err="1">
                <a:solidFill>
                  <a:schemeClr val="tx1"/>
                </a:solidFill>
                <a:latin typeface="Calibri Bold Italic" pitchFamily="34" charset="0"/>
                <a:sym typeface="Calibri Bold Italic" pitchFamily="34" charset="0"/>
              </a:rPr>
              <a:t>éligibilité</a:t>
            </a:r>
            <a:r>
              <a:rPr lang="en-US" sz="7200" dirty="0">
                <a:solidFill>
                  <a:schemeClr val="tx1"/>
                </a:solidFill>
                <a:latin typeface="Calibri Bold Italic" pitchFamily="34" charset="0"/>
                <a:sym typeface="Calibri Bold Italic" pitchFamily="34" charset="0"/>
              </a:rPr>
              <a:t> - </a:t>
            </a:r>
            <a:r>
              <a:rPr lang="en-US" sz="7200" dirty="0" err="1">
                <a:solidFill>
                  <a:schemeClr val="tx1"/>
                </a:solidFill>
                <a:latin typeface="Calibri Bold Italic" pitchFamily="34" charset="0"/>
                <a:sym typeface="Calibri Bold Italic" pitchFamily="34" charset="0"/>
              </a:rPr>
              <a:t>chirurgie</a:t>
            </a:r>
            <a:r>
              <a:rPr lang="en-US" sz="7200" dirty="0">
                <a:solidFill>
                  <a:schemeClr val="tx1"/>
                </a:solidFill>
                <a:latin typeface="Calibri Bold Italic" pitchFamily="34" charset="0"/>
                <a:sym typeface="Calibri Bold Italic" pitchFamily="34" charset="0"/>
              </a:rPr>
              <a:t> majeure</a:t>
            </a:r>
            <a:endParaRPr lang="en-US" sz="13300" dirty="0">
              <a:solidFill>
                <a:schemeClr val="tx1"/>
              </a:solidFill>
              <a:latin typeface="Calibri" pitchFamily="34" charset="0"/>
              <a:sym typeface="Calibri" pitchFamily="34" charset="0"/>
            </a:endParaRPr>
          </a:p>
          <a:p>
            <a:pPr marL="1647825" indent="-1647825" algn="l">
              <a:lnSpc>
                <a:spcPts val="7000"/>
              </a:lnSpc>
              <a:spcBef>
                <a:spcPts val="1363"/>
              </a:spcBef>
            </a:pPr>
            <a:r>
              <a:rPr lang="en-US" sz="5700" dirty="0">
                <a:solidFill>
                  <a:schemeClr val="tx1"/>
                </a:solidFill>
                <a:latin typeface="Calibri Bold" pitchFamily="34" charset="0"/>
                <a:sym typeface="Calibri Bold" pitchFamily="34" charset="0"/>
              </a:rPr>
              <a:t>standards /</a:t>
            </a:r>
            <a:r>
              <a:rPr lang="en-US" sz="5700" dirty="0" err="1">
                <a:solidFill>
                  <a:schemeClr val="tx1"/>
                </a:solidFill>
                <a:latin typeface="Calibri Bold Italic" pitchFamily="34" charset="0"/>
                <a:sym typeface="Calibri Bold Italic" pitchFamily="34" charset="0"/>
              </a:rPr>
              <a:t>normes</a:t>
            </a:r>
            <a:r>
              <a:rPr lang="en-US" sz="5700" dirty="0">
                <a:solidFill>
                  <a:schemeClr val="tx1"/>
                </a:solidFill>
                <a:latin typeface="Calibri Bold Italic" pitchFamily="34" charset="0"/>
                <a:sym typeface="Calibri Bold Italic" pitchFamily="34" charset="0"/>
              </a:rPr>
              <a:t>:</a:t>
            </a:r>
            <a:endParaRPr lang="en-US" sz="11000" dirty="0">
              <a:solidFill>
                <a:schemeClr val="tx1"/>
              </a:solidFill>
              <a:latin typeface="Calibri" pitchFamily="34" charset="0"/>
              <a:sym typeface="Calibri" pitchFamily="34" charset="0"/>
            </a:endParaRPr>
          </a:p>
          <a:p>
            <a:pPr marL="1647825" indent="-1647825" algn="l">
              <a:spcBef>
                <a:spcPts val="950"/>
              </a:spcBef>
              <a:buClr>
                <a:srgbClr val="000000"/>
              </a:buClr>
              <a:buSzPct val="100000"/>
              <a:buFont typeface="Arial" charset="0"/>
              <a:buChar char="–"/>
            </a:pPr>
            <a:r>
              <a:rPr lang="en-US" sz="4000" dirty="0">
                <a:solidFill>
                  <a:schemeClr val="tx1"/>
                </a:solidFill>
                <a:latin typeface="Calibri" pitchFamily="34" charset="0"/>
                <a:sym typeface="Calibri" pitchFamily="34" charset="0"/>
              </a:rPr>
              <a:t>[</a:t>
            </a:r>
            <a:r>
              <a:rPr lang="en-US" sz="4000" dirty="0" err="1">
                <a:solidFill>
                  <a:schemeClr val="tx1"/>
                </a:solidFill>
                <a:latin typeface="Calibri" pitchFamily="34" charset="0"/>
                <a:sym typeface="Calibri" pitchFamily="34" charset="0"/>
              </a:rPr>
              <a:t>english</a:t>
            </a:r>
            <a:r>
              <a:rPr lang="en-US" sz="4000" dirty="0">
                <a:solidFill>
                  <a:schemeClr val="tx1"/>
                </a:solidFill>
                <a:latin typeface="Calibri" pitchFamily="34" charset="0"/>
                <a:sym typeface="Calibri" pitchFamily="34" charset="0"/>
              </a:rPr>
              <a:t>] WPATH SOC </a:t>
            </a:r>
            <a:endParaRPr lang="en-US" sz="11000" dirty="0">
              <a:solidFill>
                <a:schemeClr val="tx1"/>
              </a:solidFill>
              <a:latin typeface="Calibri" pitchFamily="34" charset="0"/>
              <a:sym typeface="Calibri" pitchFamily="34" charset="0"/>
            </a:endParaRPr>
          </a:p>
          <a:p>
            <a:pPr marL="1647825" indent="-1647825" algn="l">
              <a:spcBef>
                <a:spcPts val="950"/>
              </a:spcBef>
              <a:buClr>
                <a:srgbClr val="000000"/>
              </a:buClr>
              <a:buSzPct val="100000"/>
              <a:buFont typeface="Arial" charset="0"/>
              <a:buChar char="–"/>
            </a:pPr>
            <a:r>
              <a:rPr lang="en-US" sz="4000" dirty="0">
                <a:solidFill>
                  <a:schemeClr val="tx1"/>
                </a:solidFill>
                <a:latin typeface="Calibri Italic" pitchFamily="34" charset="0"/>
                <a:sym typeface="Calibri Italic" pitchFamily="34" charset="0"/>
              </a:rPr>
              <a:t>[</a:t>
            </a:r>
            <a:r>
              <a:rPr lang="en-US" sz="4000" dirty="0" err="1">
                <a:solidFill>
                  <a:schemeClr val="tx1"/>
                </a:solidFill>
                <a:latin typeface="Calibri Italic" pitchFamily="34" charset="0"/>
                <a:sym typeface="Calibri Italic" pitchFamily="34" charset="0"/>
              </a:rPr>
              <a:t>français</a:t>
            </a:r>
            <a:r>
              <a:rPr lang="en-US" sz="4000" dirty="0">
                <a:solidFill>
                  <a:schemeClr val="tx1"/>
                </a:solidFill>
                <a:latin typeface="Calibri Italic" pitchFamily="34" charset="0"/>
                <a:sym typeface="Calibri Italic" pitchFamily="34" charset="0"/>
              </a:rPr>
              <a:t>]WPATH SOC</a:t>
            </a:r>
            <a:endParaRPr lang="en-US" sz="11000" dirty="0">
              <a:solidFill>
                <a:schemeClr val="tx1"/>
              </a:solidFill>
              <a:latin typeface="Calibri" pitchFamily="34" charset="0"/>
              <a:sym typeface="Calibri" pitchFamily="34" charset="0"/>
            </a:endParaRPr>
          </a:p>
          <a:p>
            <a:pPr marL="1647825" indent="-1647825" algn="l">
              <a:spcBef>
                <a:spcPts val="1363"/>
              </a:spcBef>
            </a:pPr>
            <a:r>
              <a:rPr lang="en-US" sz="5700" dirty="0">
                <a:solidFill>
                  <a:schemeClr val="tx1"/>
                </a:solidFill>
                <a:latin typeface="Calibri Bold" pitchFamily="34" charset="0"/>
                <a:sym typeface="Calibri Bold" pitchFamily="34" charset="0"/>
              </a:rPr>
              <a:t>public insurance requirements/</a:t>
            </a:r>
            <a:endParaRPr lang="en-US" sz="11000" dirty="0">
              <a:solidFill>
                <a:schemeClr val="tx1"/>
              </a:solidFill>
              <a:latin typeface="Calibri" pitchFamily="34" charset="0"/>
              <a:sym typeface="Calibri" pitchFamily="34" charset="0"/>
            </a:endParaRPr>
          </a:p>
          <a:p>
            <a:pPr marL="1647825" indent="-1647825" algn="l">
              <a:lnSpc>
                <a:spcPts val="6000"/>
              </a:lnSpc>
            </a:pPr>
            <a:r>
              <a:rPr lang="en-US" sz="5700" dirty="0" err="1">
                <a:solidFill>
                  <a:schemeClr val="tx1"/>
                </a:solidFill>
                <a:latin typeface="Calibri Bold Italic" pitchFamily="34" charset="0"/>
                <a:sym typeface="Calibri Bold Italic" pitchFamily="34" charset="0"/>
              </a:rPr>
              <a:t>exigences</a:t>
            </a:r>
            <a:r>
              <a:rPr lang="en-US" sz="5700" dirty="0">
                <a:solidFill>
                  <a:schemeClr val="tx1"/>
                </a:solidFill>
                <a:latin typeface="Calibri Bold Italic" pitchFamily="34" charset="0"/>
                <a:sym typeface="Calibri Bold Italic" pitchFamily="34" charset="0"/>
              </a:rPr>
              <a:t> </a:t>
            </a:r>
            <a:r>
              <a:rPr lang="en-US" sz="5700" dirty="0" err="1">
                <a:solidFill>
                  <a:schemeClr val="tx1"/>
                </a:solidFill>
                <a:latin typeface="Calibri Bold Italic" pitchFamily="34" charset="0"/>
                <a:sym typeface="Calibri Bold Italic" pitchFamily="34" charset="0"/>
              </a:rPr>
              <a:t>d'assurance</a:t>
            </a:r>
            <a:r>
              <a:rPr lang="en-US" sz="5700" dirty="0">
                <a:solidFill>
                  <a:schemeClr val="tx1"/>
                </a:solidFill>
                <a:latin typeface="Calibri Bold Italic" pitchFamily="34" charset="0"/>
                <a:sym typeface="Calibri Bold Italic" pitchFamily="34" charset="0"/>
              </a:rPr>
              <a:t> </a:t>
            </a:r>
            <a:r>
              <a:rPr lang="en-US" sz="5700" dirty="0" err="1">
                <a:solidFill>
                  <a:schemeClr val="tx1"/>
                </a:solidFill>
                <a:latin typeface="Calibri Bold Italic" pitchFamily="34" charset="0"/>
                <a:sym typeface="Calibri Bold Italic" pitchFamily="34" charset="0"/>
              </a:rPr>
              <a:t>publiques</a:t>
            </a:r>
            <a:r>
              <a:rPr lang="en-US" sz="5700" dirty="0">
                <a:solidFill>
                  <a:schemeClr val="tx1"/>
                </a:solidFill>
                <a:latin typeface="Calibri Bold Italic" pitchFamily="34" charset="0"/>
                <a:sym typeface="Calibri Bold Italic" pitchFamily="34" charset="0"/>
              </a:rPr>
              <a:t> </a:t>
            </a:r>
            <a:r>
              <a:rPr lang="en-US" sz="5700" dirty="0">
                <a:solidFill>
                  <a:schemeClr val="tx1"/>
                </a:solidFill>
                <a:latin typeface="Calibri Bold" pitchFamily="34" charset="0"/>
                <a:sym typeface="Calibri Bold" pitchFamily="34" charset="0"/>
              </a:rPr>
              <a:t>:</a:t>
            </a:r>
            <a:endParaRPr lang="en-US" sz="11000" dirty="0">
              <a:solidFill>
                <a:schemeClr val="tx1"/>
              </a:solidFill>
              <a:latin typeface="Calibri" pitchFamily="34" charset="0"/>
              <a:sym typeface="Calibri" pitchFamily="34" charset="0"/>
            </a:endParaRPr>
          </a:p>
          <a:p>
            <a:pPr marL="1647825" indent="-1647825" algn="l">
              <a:lnSpc>
                <a:spcPts val="6000"/>
              </a:lnSpc>
              <a:spcBef>
                <a:spcPts val="950"/>
              </a:spcBef>
              <a:buClr>
                <a:srgbClr val="000000"/>
              </a:buClr>
              <a:buSzPct val="100000"/>
              <a:buFont typeface="Arial" charset="0"/>
              <a:buChar char="–"/>
            </a:pPr>
            <a:r>
              <a:rPr lang="en-US" sz="4000" dirty="0">
                <a:solidFill>
                  <a:schemeClr val="tx1"/>
                </a:solidFill>
                <a:latin typeface="Calibri" pitchFamily="34" charset="0"/>
                <a:sym typeface="Calibri" pitchFamily="34" charset="0"/>
              </a:rPr>
              <a:t>[</a:t>
            </a:r>
            <a:r>
              <a:rPr lang="en-US" sz="4000" dirty="0" err="1">
                <a:solidFill>
                  <a:schemeClr val="tx1"/>
                </a:solidFill>
                <a:latin typeface="Calibri" pitchFamily="34" charset="0"/>
                <a:sym typeface="Calibri" pitchFamily="34" charset="0"/>
              </a:rPr>
              <a:t>english</a:t>
            </a:r>
            <a:r>
              <a:rPr lang="en-US" sz="4000" dirty="0">
                <a:solidFill>
                  <a:schemeClr val="tx1"/>
                </a:solidFill>
                <a:latin typeface="Calibri" pitchFamily="34" charset="0"/>
                <a:sym typeface="Calibri" pitchFamily="34" charset="0"/>
              </a:rPr>
              <a:t>] 2 letters of evaluation (psychiatrist, psychologist, sexologist); one letter from a doctor (an endocrinologist or family doctor) who is prescribing hormones; and one letter from a family doctor indicating good health of the patient.</a:t>
            </a:r>
            <a:endParaRPr lang="en-US" sz="11000" dirty="0">
              <a:solidFill>
                <a:schemeClr val="tx1"/>
              </a:solidFill>
              <a:latin typeface="Calibri" pitchFamily="34" charset="0"/>
              <a:sym typeface="Calibri" pitchFamily="34" charset="0"/>
            </a:endParaRPr>
          </a:p>
          <a:p>
            <a:pPr marL="1647825" indent="-1647825" algn="l">
              <a:lnSpc>
                <a:spcPts val="6000"/>
              </a:lnSpc>
              <a:spcBef>
                <a:spcPts val="950"/>
              </a:spcBef>
              <a:buClr>
                <a:srgbClr val="000000"/>
              </a:buClr>
              <a:buSzPct val="100000"/>
              <a:buFont typeface="Arial" charset="0"/>
              <a:buChar char="–"/>
            </a:pPr>
            <a:r>
              <a:rPr lang="en-US" sz="4000" dirty="0">
                <a:solidFill>
                  <a:schemeClr val="tx1"/>
                </a:solidFill>
                <a:latin typeface="Calibri Italic" pitchFamily="34" charset="0"/>
                <a:sym typeface="Calibri Italic" pitchFamily="34" charset="0"/>
              </a:rPr>
              <a:t>[</a:t>
            </a:r>
            <a:r>
              <a:rPr lang="en-US" sz="4000" dirty="0" err="1">
                <a:solidFill>
                  <a:schemeClr val="tx1"/>
                </a:solidFill>
                <a:latin typeface="Calibri Italic" pitchFamily="34" charset="0"/>
                <a:sym typeface="Calibri Italic" pitchFamily="34" charset="0"/>
              </a:rPr>
              <a:t>français</a:t>
            </a:r>
            <a:r>
              <a:rPr lang="en-US" sz="4000" dirty="0">
                <a:solidFill>
                  <a:schemeClr val="tx1"/>
                </a:solidFill>
                <a:latin typeface="Calibri Italic" pitchFamily="34" charset="0"/>
                <a:sym typeface="Calibri Italic" pitchFamily="34" charset="0"/>
              </a:rPr>
              <a:t>]2 </a:t>
            </a:r>
            <a:r>
              <a:rPr lang="en-US" sz="4000" dirty="0" err="1">
                <a:solidFill>
                  <a:schemeClr val="tx1"/>
                </a:solidFill>
                <a:latin typeface="Calibri Italic" pitchFamily="34" charset="0"/>
                <a:sym typeface="Calibri Italic" pitchFamily="34" charset="0"/>
              </a:rPr>
              <a:t>lettres</a:t>
            </a:r>
            <a:r>
              <a:rPr lang="en-US" sz="4000" dirty="0">
                <a:solidFill>
                  <a:schemeClr val="tx1"/>
                </a:solidFill>
                <a:latin typeface="Calibri Italic" pitchFamily="34" charset="0"/>
                <a:sym typeface="Calibri Italic" pitchFamily="34" charset="0"/>
              </a:rPr>
              <a:t> </a:t>
            </a:r>
            <a:r>
              <a:rPr lang="en-US" sz="4000" dirty="0" err="1">
                <a:solidFill>
                  <a:schemeClr val="tx1"/>
                </a:solidFill>
                <a:latin typeface="Calibri Italic" pitchFamily="34" charset="0"/>
                <a:sym typeface="Calibri Italic" pitchFamily="34" charset="0"/>
              </a:rPr>
              <a:t>résumant</a:t>
            </a:r>
            <a:r>
              <a:rPr lang="en-US" sz="4000" dirty="0">
                <a:solidFill>
                  <a:schemeClr val="tx1"/>
                </a:solidFill>
                <a:latin typeface="Calibri Italic" pitchFamily="34" charset="0"/>
                <a:sym typeface="Calibri Italic" pitchFamily="34" charset="0"/>
              </a:rPr>
              <a:t> </a:t>
            </a:r>
            <a:r>
              <a:rPr lang="en-US" sz="4000" dirty="0" err="1">
                <a:solidFill>
                  <a:schemeClr val="tx1"/>
                </a:solidFill>
                <a:latin typeface="Calibri Italic" pitchFamily="34" charset="0"/>
                <a:sym typeface="Calibri Italic" pitchFamily="34" charset="0"/>
              </a:rPr>
              <a:t>l’évaluation</a:t>
            </a:r>
            <a:r>
              <a:rPr lang="en-US" sz="4000" dirty="0">
                <a:solidFill>
                  <a:schemeClr val="tx1"/>
                </a:solidFill>
                <a:latin typeface="Calibri Italic" pitchFamily="34" charset="0"/>
                <a:sym typeface="Calibri Italic" pitchFamily="34" charset="0"/>
              </a:rPr>
              <a:t> (</a:t>
            </a:r>
            <a:r>
              <a:rPr lang="en-US" sz="4000" dirty="0" err="1">
                <a:solidFill>
                  <a:schemeClr val="tx1"/>
                </a:solidFill>
                <a:latin typeface="Calibri Italic" pitchFamily="34" charset="0"/>
                <a:sym typeface="Calibri Italic" pitchFamily="34" charset="0"/>
              </a:rPr>
              <a:t>psychiatre</a:t>
            </a:r>
            <a:r>
              <a:rPr lang="en-US" sz="4000" dirty="0">
                <a:solidFill>
                  <a:schemeClr val="tx1"/>
                </a:solidFill>
                <a:latin typeface="Calibri Italic" pitchFamily="34" charset="0"/>
                <a:sym typeface="Calibri Italic" pitchFamily="34" charset="0"/>
              </a:rPr>
              <a:t>, </a:t>
            </a:r>
            <a:r>
              <a:rPr lang="en-US" sz="4000" dirty="0" err="1">
                <a:solidFill>
                  <a:schemeClr val="tx1"/>
                </a:solidFill>
                <a:latin typeface="Calibri Italic" pitchFamily="34" charset="0"/>
                <a:sym typeface="Calibri Italic" pitchFamily="34" charset="0"/>
              </a:rPr>
              <a:t>psychologue</a:t>
            </a:r>
            <a:r>
              <a:rPr lang="en-US" sz="4000" dirty="0">
                <a:solidFill>
                  <a:schemeClr val="tx1"/>
                </a:solidFill>
                <a:latin typeface="Calibri Italic" pitchFamily="34" charset="0"/>
                <a:sym typeface="Calibri Italic" pitchFamily="34" charset="0"/>
              </a:rPr>
              <a:t>, </a:t>
            </a:r>
            <a:r>
              <a:rPr lang="en-US" sz="4000" dirty="0" err="1">
                <a:solidFill>
                  <a:schemeClr val="tx1"/>
                </a:solidFill>
                <a:latin typeface="Calibri Italic" pitchFamily="34" charset="0"/>
                <a:sym typeface="Calibri Italic" pitchFamily="34" charset="0"/>
              </a:rPr>
              <a:t>sexologue</a:t>
            </a:r>
            <a:r>
              <a:rPr lang="en-US" sz="4000" dirty="0">
                <a:solidFill>
                  <a:schemeClr val="tx1"/>
                </a:solidFill>
                <a:latin typeface="Calibri Italic" pitchFamily="34" charset="0"/>
                <a:sym typeface="Calibri Italic" pitchFamily="34" charset="0"/>
              </a:rPr>
              <a:t>); 1 </a:t>
            </a:r>
            <a:r>
              <a:rPr lang="en-US" sz="4000" dirty="0" err="1">
                <a:solidFill>
                  <a:schemeClr val="tx1"/>
                </a:solidFill>
                <a:latin typeface="Calibri Italic" pitchFamily="34" charset="0"/>
                <a:sym typeface="Calibri Italic" pitchFamily="34" charset="0"/>
              </a:rPr>
              <a:t>lettre</a:t>
            </a:r>
            <a:r>
              <a:rPr lang="en-US" sz="4000" dirty="0">
                <a:solidFill>
                  <a:schemeClr val="tx1"/>
                </a:solidFill>
                <a:latin typeface="Calibri Italic" pitchFamily="34" charset="0"/>
                <a:sym typeface="Calibri Italic" pitchFamily="34" charset="0"/>
              </a:rPr>
              <a:t> du </a:t>
            </a:r>
            <a:r>
              <a:rPr lang="en-US" sz="4000" dirty="0" err="1">
                <a:solidFill>
                  <a:schemeClr val="tx1"/>
                </a:solidFill>
                <a:latin typeface="Calibri Italic" pitchFamily="34" charset="0"/>
                <a:sym typeface="Calibri Italic" pitchFamily="34" charset="0"/>
              </a:rPr>
              <a:t>médecin</a:t>
            </a:r>
            <a:r>
              <a:rPr lang="en-US" sz="4000" dirty="0">
                <a:solidFill>
                  <a:schemeClr val="tx1"/>
                </a:solidFill>
                <a:latin typeface="Calibri Italic" pitchFamily="34" charset="0"/>
                <a:sym typeface="Calibri Italic" pitchFamily="34" charset="0"/>
              </a:rPr>
              <a:t> qui </a:t>
            </a:r>
            <a:r>
              <a:rPr lang="en-US" sz="4000" dirty="0" err="1">
                <a:solidFill>
                  <a:schemeClr val="tx1"/>
                </a:solidFill>
                <a:latin typeface="Calibri Italic" pitchFamily="34" charset="0"/>
                <a:sym typeface="Calibri Italic" pitchFamily="34" charset="0"/>
              </a:rPr>
              <a:t>prescrit</a:t>
            </a:r>
            <a:r>
              <a:rPr lang="en-US" sz="4000" dirty="0">
                <a:solidFill>
                  <a:schemeClr val="tx1"/>
                </a:solidFill>
                <a:latin typeface="Calibri Italic" pitchFamily="34" charset="0"/>
                <a:sym typeface="Calibri Italic" pitchFamily="34" charset="0"/>
              </a:rPr>
              <a:t> les hormones; </a:t>
            </a:r>
            <a:r>
              <a:rPr lang="en-US" sz="4000" dirty="0" err="1">
                <a:solidFill>
                  <a:schemeClr val="tx1"/>
                </a:solidFill>
                <a:latin typeface="Calibri Italic" pitchFamily="34" charset="0"/>
                <a:sym typeface="Calibri Italic" pitchFamily="34" charset="0"/>
              </a:rPr>
              <a:t>Bilan</a:t>
            </a:r>
            <a:r>
              <a:rPr lang="en-US" sz="4000" dirty="0">
                <a:solidFill>
                  <a:schemeClr val="tx1"/>
                </a:solidFill>
                <a:latin typeface="Calibri Italic" pitchFamily="34" charset="0"/>
                <a:sym typeface="Calibri Italic" pitchFamily="34" charset="0"/>
              </a:rPr>
              <a:t> de santé du </a:t>
            </a:r>
            <a:r>
              <a:rPr lang="en-US" sz="4000" dirty="0" err="1">
                <a:solidFill>
                  <a:schemeClr val="tx1"/>
                </a:solidFill>
                <a:latin typeface="Calibri Italic" pitchFamily="34" charset="0"/>
                <a:sym typeface="Calibri Italic" pitchFamily="34" charset="0"/>
              </a:rPr>
              <a:t>médecin</a:t>
            </a:r>
            <a:r>
              <a:rPr lang="en-US" sz="4000" dirty="0">
                <a:solidFill>
                  <a:schemeClr val="tx1"/>
                </a:solidFill>
                <a:latin typeface="Calibri Italic" pitchFamily="34" charset="0"/>
                <a:sym typeface="Calibri Italic" pitchFamily="34" charset="0"/>
              </a:rPr>
              <a:t> de </a:t>
            </a:r>
            <a:r>
              <a:rPr lang="en-US" sz="4000" dirty="0" err="1">
                <a:solidFill>
                  <a:schemeClr val="tx1"/>
                </a:solidFill>
                <a:latin typeface="Calibri Italic" pitchFamily="34" charset="0"/>
                <a:sym typeface="Calibri Italic" pitchFamily="34" charset="0"/>
              </a:rPr>
              <a:t>famille</a:t>
            </a:r>
            <a:r>
              <a:rPr lang="en-US" sz="4000" dirty="0">
                <a:solidFill>
                  <a:schemeClr val="tx1"/>
                </a:solidFill>
                <a:latin typeface="Calibri Italic" pitchFamily="34" charset="0"/>
                <a:sym typeface="Calibri Italic" pitchFamily="34" charset="0"/>
              </a:rPr>
              <a:t> </a:t>
            </a:r>
            <a:endParaRPr lang="en-US" sz="11000" dirty="0">
              <a:solidFill>
                <a:schemeClr val="tx1"/>
              </a:solidFill>
              <a:latin typeface="Calibri" pitchFamily="34" charset="0"/>
              <a:sym typeface="Calibri" pitchFamily="34" charset="0"/>
            </a:endParaRPr>
          </a:p>
          <a:p>
            <a:pPr marL="1647825" indent="-1647825" algn="l">
              <a:spcBef>
                <a:spcPts val="1363"/>
              </a:spcBef>
            </a:pPr>
            <a:endParaRPr lang="en-US" sz="5700" dirty="0">
              <a:solidFill>
                <a:schemeClr val="tx1"/>
              </a:solidFill>
              <a:latin typeface="Calibri Bold" pitchFamily="34" charset="0"/>
              <a:sym typeface="Calibri Bold" pitchFamily="34" charset="0"/>
            </a:endParaRPr>
          </a:p>
          <a:p>
            <a:pPr marL="1647825" indent="-1647825" algn="l"/>
            <a:r>
              <a:rPr lang="en-US" sz="7200" dirty="0">
                <a:solidFill>
                  <a:schemeClr val="tx1"/>
                </a:solidFill>
                <a:latin typeface="Calibri Bold" pitchFamily="34" charset="0"/>
                <a:sym typeface="Calibri Bold" pitchFamily="34" charset="0"/>
              </a:rPr>
              <a:t>eligibility - minor surgery/</a:t>
            </a:r>
            <a:endParaRPr lang="en-US" sz="13300" dirty="0">
              <a:solidFill>
                <a:schemeClr val="tx1"/>
              </a:solidFill>
              <a:latin typeface="Calibri" pitchFamily="34" charset="0"/>
              <a:sym typeface="Calibri" pitchFamily="34" charset="0"/>
            </a:endParaRPr>
          </a:p>
          <a:p>
            <a:pPr marL="1647825" indent="-1647825" algn="l">
              <a:lnSpc>
                <a:spcPts val="7000"/>
              </a:lnSpc>
            </a:pPr>
            <a:r>
              <a:rPr lang="en-US" sz="7200" dirty="0" err="1">
                <a:solidFill>
                  <a:schemeClr val="tx1"/>
                </a:solidFill>
                <a:latin typeface="Calibri Bold Italic" pitchFamily="34" charset="0"/>
                <a:sym typeface="Calibri Bold Italic" pitchFamily="34" charset="0"/>
              </a:rPr>
              <a:t>éligibilité</a:t>
            </a:r>
            <a:r>
              <a:rPr lang="en-US" sz="7200" dirty="0">
                <a:solidFill>
                  <a:schemeClr val="tx1"/>
                </a:solidFill>
                <a:latin typeface="Calibri Bold Italic" pitchFamily="34" charset="0"/>
                <a:sym typeface="Calibri Bold Italic" pitchFamily="34" charset="0"/>
              </a:rPr>
              <a:t> - </a:t>
            </a:r>
            <a:r>
              <a:rPr lang="en-US" sz="7200" dirty="0" err="1">
                <a:solidFill>
                  <a:schemeClr val="tx1"/>
                </a:solidFill>
                <a:latin typeface="Calibri Bold Italic" pitchFamily="34" charset="0"/>
                <a:sym typeface="Calibri Bold Italic" pitchFamily="34" charset="0"/>
              </a:rPr>
              <a:t>chirurgie</a:t>
            </a:r>
            <a:r>
              <a:rPr lang="en-US" sz="7200" dirty="0">
                <a:solidFill>
                  <a:schemeClr val="tx1"/>
                </a:solidFill>
                <a:latin typeface="Calibri Bold Italic" pitchFamily="34" charset="0"/>
                <a:sym typeface="Calibri Bold Italic" pitchFamily="34" charset="0"/>
              </a:rPr>
              <a:t> </a:t>
            </a:r>
            <a:r>
              <a:rPr lang="en-US" sz="7200" dirty="0" err="1">
                <a:solidFill>
                  <a:schemeClr val="tx1"/>
                </a:solidFill>
                <a:latin typeface="Calibri Bold Italic" pitchFamily="34" charset="0"/>
                <a:sym typeface="Calibri Bold Italic" pitchFamily="34" charset="0"/>
              </a:rPr>
              <a:t>mineure</a:t>
            </a:r>
            <a:endParaRPr lang="en-US" sz="13300" dirty="0">
              <a:solidFill>
                <a:schemeClr val="tx1"/>
              </a:solidFill>
              <a:latin typeface="Calibri" pitchFamily="34" charset="0"/>
              <a:sym typeface="Calibri" pitchFamily="34" charset="0"/>
            </a:endParaRPr>
          </a:p>
          <a:p>
            <a:pPr marL="1647825" indent="-1647825" algn="l">
              <a:lnSpc>
                <a:spcPts val="7000"/>
              </a:lnSpc>
              <a:spcBef>
                <a:spcPts val="1363"/>
              </a:spcBef>
            </a:pPr>
            <a:r>
              <a:rPr lang="en-US" sz="5700" dirty="0">
                <a:solidFill>
                  <a:schemeClr val="tx1"/>
                </a:solidFill>
                <a:latin typeface="Calibri Bold" pitchFamily="34" charset="0"/>
                <a:sym typeface="Calibri Bold" pitchFamily="34" charset="0"/>
              </a:rPr>
              <a:t>standards /</a:t>
            </a:r>
            <a:r>
              <a:rPr lang="en-US" sz="5700" dirty="0" err="1">
                <a:solidFill>
                  <a:schemeClr val="tx1"/>
                </a:solidFill>
                <a:latin typeface="Calibri Bold Italic" pitchFamily="34" charset="0"/>
                <a:sym typeface="Calibri Bold Italic" pitchFamily="34" charset="0"/>
              </a:rPr>
              <a:t>normes</a:t>
            </a:r>
            <a:r>
              <a:rPr lang="en-US" sz="5700" dirty="0">
                <a:solidFill>
                  <a:schemeClr val="tx1"/>
                </a:solidFill>
                <a:latin typeface="Calibri Bold Italic" pitchFamily="34" charset="0"/>
                <a:sym typeface="Calibri Bold Italic" pitchFamily="34" charset="0"/>
              </a:rPr>
              <a:t>:</a:t>
            </a:r>
            <a:endParaRPr lang="en-US" sz="11000" dirty="0">
              <a:solidFill>
                <a:schemeClr val="tx1"/>
              </a:solidFill>
              <a:latin typeface="Calibri" pitchFamily="34" charset="0"/>
              <a:sym typeface="Calibri" pitchFamily="34" charset="0"/>
            </a:endParaRPr>
          </a:p>
          <a:p>
            <a:pPr marL="1647825" indent="-1647825" algn="l">
              <a:spcBef>
                <a:spcPts val="950"/>
              </a:spcBef>
              <a:buClr>
                <a:srgbClr val="000000"/>
              </a:buClr>
              <a:buSzPct val="100000"/>
              <a:buFont typeface="Arial" charset="0"/>
              <a:buChar char="–"/>
            </a:pPr>
            <a:r>
              <a:rPr lang="en-US" sz="4000" dirty="0">
                <a:solidFill>
                  <a:schemeClr val="tx1"/>
                </a:solidFill>
                <a:latin typeface="Calibri" pitchFamily="34" charset="0"/>
                <a:sym typeface="Calibri" pitchFamily="34" charset="0"/>
              </a:rPr>
              <a:t>[</a:t>
            </a:r>
            <a:r>
              <a:rPr lang="en-US" sz="4000" dirty="0" err="1">
                <a:solidFill>
                  <a:schemeClr val="tx1"/>
                </a:solidFill>
                <a:latin typeface="Calibri" pitchFamily="34" charset="0"/>
                <a:sym typeface="Calibri" pitchFamily="34" charset="0"/>
              </a:rPr>
              <a:t>english</a:t>
            </a:r>
            <a:r>
              <a:rPr lang="en-US" sz="4000" dirty="0">
                <a:solidFill>
                  <a:schemeClr val="tx1"/>
                </a:solidFill>
                <a:latin typeface="Calibri" pitchFamily="34" charset="0"/>
                <a:sym typeface="Calibri" pitchFamily="34" charset="0"/>
              </a:rPr>
              <a:t>] none</a:t>
            </a:r>
            <a:endParaRPr lang="en-US" sz="11000" dirty="0">
              <a:solidFill>
                <a:schemeClr val="tx1"/>
              </a:solidFill>
              <a:latin typeface="Calibri" pitchFamily="34" charset="0"/>
              <a:sym typeface="Calibri" pitchFamily="34" charset="0"/>
            </a:endParaRPr>
          </a:p>
          <a:p>
            <a:pPr marL="1647825" indent="-1647825" algn="l">
              <a:spcBef>
                <a:spcPts val="950"/>
              </a:spcBef>
              <a:buClr>
                <a:srgbClr val="000000"/>
              </a:buClr>
              <a:buSzPct val="100000"/>
              <a:buFont typeface="Arial" charset="0"/>
              <a:buChar char="–"/>
            </a:pPr>
            <a:r>
              <a:rPr lang="en-US" sz="4000" dirty="0">
                <a:solidFill>
                  <a:schemeClr val="tx1"/>
                </a:solidFill>
                <a:latin typeface="Calibri Italic" pitchFamily="34" charset="0"/>
                <a:sym typeface="Calibri Italic" pitchFamily="34" charset="0"/>
              </a:rPr>
              <a:t>[</a:t>
            </a:r>
            <a:r>
              <a:rPr lang="en-US" sz="4000" dirty="0" err="1">
                <a:solidFill>
                  <a:schemeClr val="tx1"/>
                </a:solidFill>
                <a:latin typeface="Calibri Italic" pitchFamily="34" charset="0"/>
                <a:sym typeface="Calibri Italic" pitchFamily="34" charset="0"/>
              </a:rPr>
              <a:t>français</a:t>
            </a:r>
            <a:r>
              <a:rPr lang="en-US" sz="4000" dirty="0">
                <a:solidFill>
                  <a:schemeClr val="tx1"/>
                </a:solidFill>
                <a:latin typeface="Calibri Italic" pitchFamily="34" charset="0"/>
                <a:sym typeface="Calibri Italic" pitchFamily="34" charset="0"/>
              </a:rPr>
              <a:t>]</a:t>
            </a:r>
            <a:r>
              <a:rPr lang="en-US" sz="4000" dirty="0" err="1">
                <a:solidFill>
                  <a:schemeClr val="tx1"/>
                </a:solidFill>
                <a:latin typeface="Calibri Italic" pitchFamily="34" charset="0"/>
                <a:sym typeface="Calibri Italic" pitchFamily="34" charset="0"/>
              </a:rPr>
              <a:t>aucunes</a:t>
            </a:r>
            <a:endParaRPr lang="en-US" sz="11000" dirty="0">
              <a:solidFill>
                <a:schemeClr val="tx1"/>
              </a:solidFill>
              <a:latin typeface="Calibri" pitchFamily="34" charset="0"/>
              <a:sym typeface="Calibri" pitchFamily="34" charset="0"/>
            </a:endParaRPr>
          </a:p>
          <a:p>
            <a:pPr marL="1647825" indent="-1647825" algn="l">
              <a:spcBef>
                <a:spcPts val="1363"/>
              </a:spcBef>
            </a:pPr>
            <a:r>
              <a:rPr lang="en-US" sz="5700" dirty="0">
                <a:solidFill>
                  <a:schemeClr val="tx1"/>
                </a:solidFill>
                <a:latin typeface="Calibri Bold" pitchFamily="34" charset="0"/>
                <a:sym typeface="Calibri Bold" pitchFamily="34" charset="0"/>
              </a:rPr>
              <a:t>public insurance requirements/</a:t>
            </a:r>
            <a:endParaRPr lang="en-US" sz="11000" dirty="0">
              <a:solidFill>
                <a:schemeClr val="tx1"/>
              </a:solidFill>
              <a:latin typeface="Calibri" pitchFamily="34" charset="0"/>
              <a:sym typeface="Calibri" pitchFamily="34" charset="0"/>
            </a:endParaRPr>
          </a:p>
          <a:p>
            <a:pPr marL="1647825" indent="-1647825" algn="l">
              <a:lnSpc>
                <a:spcPts val="6000"/>
              </a:lnSpc>
            </a:pPr>
            <a:r>
              <a:rPr lang="en-US" sz="5700" dirty="0" err="1">
                <a:solidFill>
                  <a:schemeClr val="tx1"/>
                </a:solidFill>
                <a:latin typeface="Calibri Bold Italic" pitchFamily="34" charset="0"/>
                <a:sym typeface="Calibri Bold Italic" pitchFamily="34" charset="0"/>
              </a:rPr>
              <a:t>exigences</a:t>
            </a:r>
            <a:r>
              <a:rPr lang="en-US" sz="5700" dirty="0">
                <a:solidFill>
                  <a:schemeClr val="tx1"/>
                </a:solidFill>
                <a:latin typeface="Calibri Bold Italic" pitchFamily="34" charset="0"/>
                <a:sym typeface="Calibri Bold Italic" pitchFamily="34" charset="0"/>
              </a:rPr>
              <a:t> </a:t>
            </a:r>
            <a:r>
              <a:rPr lang="en-US" sz="5700" dirty="0" err="1">
                <a:solidFill>
                  <a:schemeClr val="tx1"/>
                </a:solidFill>
                <a:latin typeface="Calibri Bold Italic" pitchFamily="34" charset="0"/>
                <a:sym typeface="Calibri Bold Italic" pitchFamily="34" charset="0"/>
              </a:rPr>
              <a:t>d'assurance</a:t>
            </a:r>
            <a:r>
              <a:rPr lang="en-US" sz="5700" dirty="0">
                <a:solidFill>
                  <a:schemeClr val="tx1"/>
                </a:solidFill>
                <a:latin typeface="Calibri Bold Italic" pitchFamily="34" charset="0"/>
                <a:sym typeface="Calibri Bold Italic" pitchFamily="34" charset="0"/>
              </a:rPr>
              <a:t> </a:t>
            </a:r>
            <a:r>
              <a:rPr lang="en-US" sz="5700" dirty="0" err="1">
                <a:solidFill>
                  <a:schemeClr val="tx1"/>
                </a:solidFill>
                <a:latin typeface="Calibri Bold Italic" pitchFamily="34" charset="0"/>
                <a:sym typeface="Calibri Bold Italic" pitchFamily="34" charset="0"/>
              </a:rPr>
              <a:t>publiques</a:t>
            </a:r>
            <a:r>
              <a:rPr lang="en-US" sz="5700" dirty="0">
                <a:solidFill>
                  <a:schemeClr val="tx1"/>
                </a:solidFill>
                <a:latin typeface="Calibri Bold Italic" pitchFamily="34" charset="0"/>
                <a:sym typeface="Calibri Bold Italic" pitchFamily="34" charset="0"/>
              </a:rPr>
              <a:t> </a:t>
            </a:r>
            <a:r>
              <a:rPr lang="en-US" sz="5700" dirty="0">
                <a:solidFill>
                  <a:schemeClr val="tx1"/>
                </a:solidFill>
                <a:latin typeface="Calibri Bold" pitchFamily="34" charset="0"/>
                <a:sym typeface="Calibri Bold" pitchFamily="34" charset="0"/>
              </a:rPr>
              <a:t>:</a:t>
            </a:r>
            <a:endParaRPr lang="en-US" sz="11000" dirty="0">
              <a:solidFill>
                <a:schemeClr val="tx1"/>
              </a:solidFill>
              <a:latin typeface="Calibri" pitchFamily="34" charset="0"/>
              <a:sym typeface="Calibri" pitchFamily="34" charset="0"/>
            </a:endParaRPr>
          </a:p>
          <a:p>
            <a:pPr marL="1647825" indent="-1647825" algn="l">
              <a:lnSpc>
                <a:spcPts val="6000"/>
              </a:lnSpc>
              <a:spcBef>
                <a:spcPts val="950"/>
              </a:spcBef>
              <a:buClr>
                <a:srgbClr val="000000"/>
              </a:buClr>
              <a:buSzPct val="100000"/>
              <a:buFont typeface="Arial" charset="0"/>
              <a:buChar char="–"/>
            </a:pPr>
            <a:r>
              <a:rPr lang="en-US" sz="4000" dirty="0">
                <a:solidFill>
                  <a:schemeClr val="tx1"/>
                </a:solidFill>
                <a:latin typeface="Calibri" pitchFamily="34" charset="0"/>
                <a:sym typeface="Calibri" pitchFamily="34" charset="0"/>
              </a:rPr>
              <a:t>[</a:t>
            </a:r>
            <a:r>
              <a:rPr lang="en-US" sz="4000" dirty="0" err="1">
                <a:solidFill>
                  <a:schemeClr val="tx1"/>
                </a:solidFill>
                <a:latin typeface="Calibri" pitchFamily="34" charset="0"/>
                <a:sym typeface="Calibri" pitchFamily="34" charset="0"/>
              </a:rPr>
              <a:t>english</a:t>
            </a:r>
            <a:r>
              <a:rPr lang="en-US" sz="4000" dirty="0">
                <a:solidFill>
                  <a:schemeClr val="tx1"/>
                </a:solidFill>
                <a:latin typeface="Calibri" pitchFamily="34" charset="0"/>
                <a:sym typeface="Calibri" pitchFamily="34" charset="0"/>
              </a:rPr>
              <a:t>] none</a:t>
            </a:r>
            <a:endParaRPr lang="en-US" sz="11000" dirty="0">
              <a:solidFill>
                <a:schemeClr val="tx1"/>
              </a:solidFill>
              <a:latin typeface="Calibri" pitchFamily="34" charset="0"/>
              <a:sym typeface="Calibri" pitchFamily="34" charset="0"/>
            </a:endParaRPr>
          </a:p>
          <a:p>
            <a:pPr marL="1647825" indent="-1647825" algn="l">
              <a:lnSpc>
                <a:spcPts val="6000"/>
              </a:lnSpc>
              <a:spcBef>
                <a:spcPts val="950"/>
              </a:spcBef>
              <a:buClr>
                <a:srgbClr val="000000"/>
              </a:buClr>
              <a:buSzPct val="100000"/>
              <a:buFont typeface="Arial" charset="0"/>
              <a:buChar char="–"/>
            </a:pPr>
            <a:r>
              <a:rPr lang="en-US" sz="4000" dirty="0">
                <a:solidFill>
                  <a:schemeClr val="tx1"/>
                </a:solidFill>
                <a:latin typeface="Calibri Italic" pitchFamily="34" charset="0"/>
                <a:sym typeface="Calibri Italic" pitchFamily="34" charset="0"/>
              </a:rPr>
              <a:t>[</a:t>
            </a:r>
            <a:r>
              <a:rPr lang="en-US" sz="4000" dirty="0" err="1">
                <a:solidFill>
                  <a:schemeClr val="tx1"/>
                </a:solidFill>
                <a:latin typeface="Calibri Italic" pitchFamily="34" charset="0"/>
                <a:sym typeface="Calibri Italic" pitchFamily="34" charset="0"/>
              </a:rPr>
              <a:t>français</a:t>
            </a:r>
            <a:r>
              <a:rPr lang="en-US" sz="4000" dirty="0">
                <a:solidFill>
                  <a:schemeClr val="tx1"/>
                </a:solidFill>
                <a:latin typeface="Calibri Italic" pitchFamily="34" charset="0"/>
                <a:sym typeface="Calibri Italic" pitchFamily="34" charset="0"/>
              </a:rPr>
              <a:t>]</a:t>
            </a:r>
            <a:r>
              <a:rPr lang="en-US" sz="4000" dirty="0" err="1">
                <a:solidFill>
                  <a:schemeClr val="tx1"/>
                </a:solidFill>
                <a:latin typeface="Calibri Italic" pitchFamily="34" charset="0"/>
                <a:sym typeface="Calibri Italic" pitchFamily="34" charset="0"/>
              </a:rPr>
              <a:t>aucunes</a:t>
            </a:r>
            <a:endParaRPr lang="en-US" sz="4000" dirty="0">
              <a:solidFill>
                <a:schemeClr val="tx1"/>
              </a:solidFill>
              <a:latin typeface="Calibri Italic" pitchFamily="34" charset="0"/>
              <a:sym typeface="Calibri Italic" pitchFamily="34" charset="0"/>
            </a:endParaRPr>
          </a:p>
        </p:txBody>
      </p:sp>
      <p:sp>
        <p:nvSpPr>
          <p:cNvPr id="13320" name="Rectangle 7"/>
          <p:cNvSpPr>
            <a:spLocks/>
          </p:cNvSpPr>
          <p:nvPr/>
        </p:nvSpPr>
        <p:spPr bwMode="auto">
          <a:xfrm>
            <a:off x="34969450" y="5640221"/>
            <a:ext cx="14998700" cy="32164504"/>
          </a:xfrm>
          <a:prstGeom prst="rect">
            <a:avLst/>
          </a:prstGeom>
          <a:noFill/>
          <a:ln w="127000">
            <a:solidFill>
              <a:schemeClr val="tx1"/>
            </a:solidFill>
            <a:round/>
            <a:headEnd/>
            <a:tailEnd/>
          </a:ln>
        </p:spPr>
        <p:txBody>
          <a:bodyPr lIns="241300" tIns="241300" rIns="241300" bIns="241300"/>
          <a:lstStyle/>
          <a:p>
            <a:pPr marL="1647825" indent="-1647825" algn="l">
              <a:lnSpc>
                <a:spcPct val="80000"/>
              </a:lnSpc>
              <a:spcBef>
                <a:spcPts val="1725"/>
              </a:spcBef>
            </a:pPr>
            <a:r>
              <a:rPr lang="en-US" sz="6600" dirty="0" err="1">
                <a:solidFill>
                  <a:schemeClr val="tx1"/>
                </a:solidFill>
                <a:latin typeface="Calibri Bold" pitchFamily="34" charset="0"/>
                <a:sym typeface="Calibri Bold" pitchFamily="34" charset="0"/>
              </a:rPr>
              <a:t>counselling</a:t>
            </a:r>
            <a:r>
              <a:rPr lang="en-US" sz="6600" dirty="0">
                <a:solidFill>
                  <a:schemeClr val="tx1"/>
                </a:solidFill>
                <a:latin typeface="Calibri Bold" pitchFamily="34" charset="0"/>
                <a:sym typeface="Calibri Bold" pitchFamily="34" charset="0"/>
              </a:rPr>
              <a:t>/</a:t>
            </a:r>
            <a:r>
              <a:rPr lang="en-US" sz="6600" dirty="0" err="1">
                <a:solidFill>
                  <a:schemeClr val="tx1"/>
                </a:solidFill>
                <a:latin typeface="Calibri Bold Italic" pitchFamily="34" charset="0"/>
                <a:sym typeface="Calibri Bold Italic" pitchFamily="34" charset="0"/>
              </a:rPr>
              <a:t>thérapie</a:t>
            </a:r>
            <a:endParaRPr lang="en-US" sz="12300" dirty="0">
              <a:solidFill>
                <a:schemeClr val="tx1"/>
              </a:solidFill>
              <a:latin typeface="Calibri" pitchFamily="34" charset="0"/>
              <a:sym typeface="Calibri" pitchFamily="34" charset="0"/>
            </a:endParaRPr>
          </a:p>
          <a:p>
            <a:pPr marL="1647825" indent="-1647825" algn="l">
              <a:lnSpc>
                <a:spcPct val="80000"/>
              </a:lnSpc>
              <a:spcBef>
                <a:spcPts val="1363"/>
              </a:spcBef>
            </a:pPr>
            <a:r>
              <a:rPr lang="en-US" sz="5200" dirty="0">
                <a:solidFill>
                  <a:schemeClr val="tx1"/>
                </a:solidFill>
                <a:latin typeface="Calibri Bold" pitchFamily="34" charset="0"/>
                <a:sym typeface="Calibri Bold" pitchFamily="34" charset="0"/>
              </a:rPr>
              <a:t>public/</a:t>
            </a:r>
            <a:r>
              <a:rPr lang="en-US" sz="5200" dirty="0">
                <a:solidFill>
                  <a:schemeClr val="tx1"/>
                </a:solidFill>
                <a:latin typeface="Calibri Bold Italic" pitchFamily="34" charset="0"/>
                <a:sym typeface="Calibri Bold Italic" pitchFamily="34" charset="0"/>
              </a:rPr>
              <a:t>public</a:t>
            </a:r>
            <a:r>
              <a:rPr lang="en-US" sz="5200" dirty="0">
                <a:solidFill>
                  <a:schemeClr val="tx1"/>
                </a:solidFill>
                <a:latin typeface="Calibri Bold" pitchFamily="34" charset="0"/>
                <a:sym typeface="Calibri Bold" pitchFamily="34" charset="0"/>
              </a:rPr>
              <a:t>:</a:t>
            </a:r>
            <a:endParaRPr lang="en-US" sz="10100" dirty="0">
              <a:solidFill>
                <a:schemeClr val="tx1"/>
              </a:solidFill>
              <a:latin typeface="Calibri" pitchFamily="34" charset="0"/>
              <a:sym typeface="Calibri" pitchFamily="34" charset="0"/>
            </a:endParaRPr>
          </a:p>
          <a:p>
            <a:pPr marL="1647825" indent="-1647825" algn="l">
              <a:lnSpc>
                <a:spcPct val="80000"/>
              </a:lnSpc>
              <a:spcBef>
                <a:spcPts val="950"/>
              </a:spcBef>
              <a:buClr>
                <a:srgbClr val="000000"/>
              </a:buClr>
              <a:buSzPct val="100000"/>
              <a:buFont typeface="Arial" charset="0"/>
              <a:buChar char="–"/>
            </a:pPr>
            <a:r>
              <a:rPr lang="en-US" sz="3700" dirty="0">
                <a:solidFill>
                  <a:schemeClr val="tx1"/>
                </a:solidFill>
                <a:latin typeface="Calibri Bold" pitchFamily="34" charset="0"/>
                <a:sym typeface="Calibri Bold" pitchFamily="34" charset="0"/>
              </a:rPr>
              <a:t>[</a:t>
            </a:r>
            <a:r>
              <a:rPr lang="en-US" sz="3700" dirty="0" err="1">
                <a:solidFill>
                  <a:schemeClr val="tx1"/>
                </a:solidFill>
                <a:latin typeface="Calibri Bold" pitchFamily="34" charset="0"/>
                <a:sym typeface="Calibri Bold" pitchFamily="34" charset="0"/>
              </a:rPr>
              <a:t>english</a:t>
            </a:r>
            <a:r>
              <a:rPr lang="en-US" sz="3700" dirty="0">
                <a:solidFill>
                  <a:schemeClr val="tx1"/>
                </a:solidFill>
                <a:latin typeface="Calibri" pitchFamily="34" charset="0"/>
                <a:sym typeface="Calibri" pitchFamily="34" charset="0"/>
              </a:rPr>
              <a:t>] only in select health care </a:t>
            </a:r>
            <a:r>
              <a:rPr lang="en-US" sz="3700" dirty="0" err="1">
                <a:solidFill>
                  <a:schemeClr val="tx1"/>
                </a:solidFill>
                <a:latin typeface="Calibri" pitchFamily="34" charset="0"/>
                <a:sym typeface="Calibri" pitchFamily="34" charset="0"/>
              </a:rPr>
              <a:t>centres</a:t>
            </a:r>
            <a:endParaRPr lang="en-US" sz="10100" dirty="0">
              <a:solidFill>
                <a:schemeClr val="tx1"/>
              </a:solidFill>
              <a:latin typeface="Calibri" pitchFamily="34" charset="0"/>
              <a:sym typeface="Calibri" pitchFamily="34" charset="0"/>
            </a:endParaRPr>
          </a:p>
          <a:p>
            <a:pPr marL="1647825" indent="-1647825" algn="l">
              <a:lnSpc>
                <a:spcPct val="80000"/>
              </a:lnSpc>
              <a:spcBef>
                <a:spcPts val="950"/>
              </a:spcBef>
              <a:buClr>
                <a:srgbClr val="000000"/>
              </a:buClr>
              <a:buSzPct val="100000"/>
              <a:buFont typeface="Arial" charset="0"/>
              <a:buChar char="–"/>
            </a:pPr>
            <a:r>
              <a:rPr lang="en-US" sz="3700" dirty="0">
                <a:solidFill>
                  <a:schemeClr val="tx1"/>
                </a:solidFill>
                <a:latin typeface="Calibri Bold Italic" pitchFamily="34" charset="0"/>
                <a:sym typeface="Calibri Bold Italic" pitchFamily="34" charset="0"/>
              </a:rPr>
              <a:t>[</a:t>
            </a:r>
            <a:r>
              <a:rPr lang="en-US" sz="3700" dirty="0" err="1">
                <a:solidFill>
                  <a:schemeClr val="tx1"/>
                </a:solidFill>
                <a:latin typeface="Calibri Bold Italic" pitchFamily="34" charset="0"/>
                <a:sym typeface="Calibri Bold Italic" pitchFamily="34" charset="0"/>
              </a:rPr>
              <a:t>français</a:t>
            </a:r>
            <a:r>
              <a:rPr lang="en-US" sz="3700" dirty="0">
                <a:solidFill>
                  <a:schemeClr val="tx1"/>
                </a:solidFill>
                <a:latin typeface="Calibri Bold Italic" pitchFamily="34" charset="0"/>
                <a:sym typeface="Calibri Bold Italic" pitchFamily="34" charset="0"/>
              </a:rPr>
              <a:t>] </a:t>
            </a:r>
            <a:r>
              <a:rPr lang="en-US" sz="3700" dirty="0" err="1">
                <a:solidFill>
                  <a:schemeClr val="tx1"/>
                </a:solidFill>
                <a:latin typeface="Calibri Italic" pitchFamily="34" charset="0"/>
                <a:sym typeface="Calibri Italic" pitchFamily="34" charset="0"/>
              </a:rPr>
              <a:t>Quelques</a:t>
            </a:r>
            <a:r>
              <a:rPr lang="en-US" sz="3700" dirty="0">
                <a:solidFill>
                  <a:schemeClr val="tx1"/>
                </a:solidFill>
                <a:latin typeface="Calibri Italic" pitchFamily="34" charset="0"/>
                <a:sym typeface="Calibri Italic" pitchFamily="34" charset="0"/>
              </a:rPr>
              <a:t> services </a:t>
            </a:r>
            <a:r>
              <a:rPr lang="en-US" sz="3700" dirty="0" err="1">
                <a:solidFill>
                  <a:schemeClr val="tx1"/>
                </a:solidFill>
                <a:latin typeface="Calibri Italic" pitchFamily="34" charset="0"/>
                <a:sym typeface="Calibri Italic" pitchFamily="34" charset="0"/>
              </a:rPr>
              <a:t>dans</a:t>
            </a:r>
            <a:r>
              <a:rPr lang="en-US" sz="3700" dirty="0">
                <a:solidFill>
                  <a:schemeClr val="tx1"/>
                </a:solidFill>
                <a:latin typeface="Calibri Italic" pitchFamily="34" charset="0"/>
                <a:sym typeface="Calibri Italic" pitchFamily="34" charset="0"/>
              </a:rPr>
              <a:t> les </a:t>
            </a:r>
            <a:r>
              <a:rPr lang="en-US" sz="3700" dirty="0" err="1">
                <a:solidFill>
                  <a:schemeClr val="tx1"/>
                </a:solidFill>
                <a:latin typeface="Calibri Italic" pitchFamily="34" charset="0"/>
                <a:sym typeface="Calibri Italic" pitchFamily="34" charset="0"/>
              </a:rPr>
              <a:t>centres</a:t>
            </a:r>
            <a:r>
              <a:rPr lang="en-US" sz="3700" dirty="0">
                <a:solidFill>
                  <a:schemeClr val="tx1"/>
                </a:solidFill>
                <a:latin typeface="Calibri Italic" pitchFamily="34" charset="0"/>
                <a:sym typeface="Calibri Italic" pitchFamily="34" charset="0"/>
              </a:rPr>
              <a:t> de santé</a:t>
            </a:r>
            <a:endParaRPr lang="en-US" sz="10100" dirty="0">
              <a:solidFill>
                <a:schemeClr val="tx1"/>
              </a:solidFill>
              <a:latin typeface="Calibri" pitchFamily="34" charset="0"/>
              <a:sym typeface="Calibri" pitchFamily="34" charset="0"/>
            </a:endParaRPr>
          </a:p>
          <a:p>
            <a:pPr marL="1647825" indent="-1647825" algn="l">
              <a:lnSpc>
                <a:spcPct val="80000"/>
              </a:lnSpc>
              <a:spcBef>
                <a:spcPts val="1363"/>
              </a:spcBef>
            </a:pPr>
            <a:r>
              <a:rPr lang="en-US" sz="5200" dirty="0">
                <a:solidFill>
                  <a:schemeClr val="tx1"/>
                </a:solidFill>
                <a:latin typeface="Calibri Bold" pitchFamily="34" charset="0"/>
                <a:sym typeface="Calibri Bold" pitchFamily="34" charset="0"/>
              </a:rPr>
              <a:t>private/</a:t>
            </a:r>
            <a:r>
              <a:rPr lang="en-US" sz="5200" dirty="0" err="1">
                <a:solidFill>
                  <a:schemeClr val="tx1"/>
                </a:solidFill>
                <a:latin typeface="Calibri Bold Italic" pitchFamily="34" charset="0"/>
                <a:sym typeface="Calibri Bold Italic" pitchFamily="34" charset="0"/>
              </a:rPr>
              <a:t>privé</a:t>
            </a:r>
            <a:r>
              <a:rPr lang="en-US" sz="5200" dirty="0">
                <a:solidFill>
                  <a:schemeClr val="tx1"/>
                </a:solidFill>
                <a:latin typeface="Calibri Bold" pitchFamily="34" charset="0"/>
                <a:sym typeface="Calibri Bold" pitchFamily="34" charset="0"/>
              </a:rPr>
              <a:t>:</a:t>
            </a:r>
            <a:endParaRPr lang="en-US" sz="10100" dirty="0">
              <a:solidFill>
                <a:schemeClr val="tx1"/>
              </a:solidFill>
              <a:latin typeface="Calibri" pitchFamily="34" charset="0"/>
              <a:sym typeface="Calibri" pitchFamily="34" charset="0"/>
            </a:endParaRPr>
          </a:p>
          <a:p>
            <a:pPr marL="1647825" indent="-1647825" algn="l">
              <a:lnSpc>
                <a:spcPct val="80000"/>
              </a:lnSpc>
              <a:spcBef>
                <a:spcPts val="950"/>
              </a:spcBef>
              <a:buClr>
                <a:srgbClr val="000000"/>
              </a:buClr>
              <a:buSzPct val="100000"/>
              <a:buFont typeface="Arial" charset="0"/>
              <a:buChar char="–"/>
            </a:pPr>
            <a:r>
              <a:rPr lang="en-US" sz="3700" dirty="0">
                <a:solidFill>
                  <a:schemeClr val="tx1"/>
                </a:solidFill>
                <a:latin typeface="Calibri Bold" pitchFamily="34" charset="0"/>
                <a:sym typeface="Calibri Bold" pitchFamily="34" charset="0"/>
              </a:rPr>
              <a:t>[</a:t>
            </a:r>
            <a:r>
              <a:rPr lang="en-US" sz="3700" dirty="0" err="1">
                <a:solidFill>
                  <a:schemeClr val="tx1"/>
                </a:solidFill>
                <a:latin typeface="Calibri Bold" pitchFamily="34" charset="0"/>
                <a:sym typeface="Calibri Bold" pitchFamily="34" charset="0"/>
              </a:rPr>
              <a:t>english</a:t>
            </a:r>
            <a:r>
              <a:rPr lang="en-US" sz="3700" dirty="0">
                <a:solidFill>
                  <a:schemeClr val="tx1"/>
                </a:solidFill>
                <a:latin typeface="Calibri Bold" pitchFamily="34" charset="0"/>
                <a:sym typeface="Calibri Bold" pitchFamily="34" charset="0"/>
              </a:rPr>
              <a:t>] </a:t>
            </a:r>
            <a:r>
              <a:rPr lang="en-US" sz="3700" dirty="0">
                <a:solidFill>
                  <a:schemeClr val="tx1"/>
                </a:solidFill>
                <a:latin typeface="Calibri" pitchFamily="34" charset="0"/>
                <a:sym typeface="Calibri" pitchFamily="34" charset="0"/>
              </a:rPr>
              <a:t>Theoretically available throughout province</a:t>
            </a:r>
            <a:endParaRPr lang="en-US" sz="10100" dirty="0">
              <a:solidFill>
                <a:schemeClr val="tx1"/>
              </a:solidFill>
              <a:latin typeface="Calibri" pitchFamily="34" charset="0"/>
              <a:sym typeface="Calibri" pitchFamily="34" charset="0"/>
            </a:endParaRPr>
          </a:p>
          <a:p>
            <a:pPr marL="1647825" indent="-1647825" algn="l">
              <a:lnSpc>
                <a:spcPct val="80000"/>
              </a:lnSpc>
              <a:spcBef>
                <a:spcPts val="950"/>
              </a:spcBef>
              <a:buClr>
                <a:srgbClr val="000000"/>
              </a:buClr>
              <a:buSzPct val="100000"/>
              <a:buFont typeface="Arial" charset="0"/>
              <a:buChar char="–"/>
            </a:pPr>
            <a:r>
              <a:rPr lang="en-US" sz="3700" dirty="0">
                <a:solidFill>
                  <a:schemeClr val="tx1"/>
                </a:solidFill>
                <a:latin typeface="Calibri Italic" pitchFamily="34" charset="0"/>
                <a:sym typeface="Calibri Italic" pitchFamily="34" charset="0"/>
              </a:rPr>
              <a:t>[</a:t>
            </a:r>
            <a:r>
              <a:rPr lang="en-US" sz="3700" dirty="0" err="1">
                <a:solidFill>
                  <a:schemeClr val="tx1"/>
                </a:solidFill>
                <a:latin typeface="Calibri Italic" pitchFamily="34" charset="0"/>
                <a:sym typeface="Calibri Italic" pitchFamily="34" charset="0"/>
              </a:rPr>
              <a:t>français</a:t>
            </a:r>
            <a:r>
              <a:rPr lang="en-US" sz="3700" dirty="0">
                <a:solidFill>
                  <a:schemeClr val="tx1"/>
                </a:solidFill>
                <a:latin typeface="Calibri Italic" pitchFamily="34" charset="0"/>
                <a:sym typeface="Calibri Italic" pitchFamily="34" charset="0"/>
              </a:rPr>
              <a:t>]En </a:t>
            </a:r>
            <a:r>
              <a:rPr lang="en-US" sz="3700" dirty="0" err="1">
                <a:solidFill>
                  <a:schemeClr val="tx1"/>
                </a:solidFill>
                <a:latin typeface="Calibri Italic" pitchFamily="34" charset="0"/>
                <a:sym typeface="Calibri Italic" pitchFamily="34" charset="0"/>
              </a:rPr>
              <a:t>théorie</a:t>
            </a:r>
            <a:r>
              <a:rPr lang="en-US" sz="3700" dirty="0">
                <a:solidFill>
                  <a:schemeClr val="tx1"/>
                </a:solidFill>
                <a:latin typeface="Calibri Italic" pitchFamily="34" charset="0"/>
                <a:sym typeface="Calibri Italic" pitchFamily="34" charset="0"/>
              </a:rPr>
              <a:t>, </a:t>
            </a:r>
            <a:r>
              <a:rPr lang="en-US" sz="3700" dirty="0" err="1">
                <a:solidFill>
                  <a:schemeClr val="tx1"/>
                </a:solidFill>
                <a:latin typeface="Calibri Italic" pitchFamily="34" charset="0"/>
                <a:sym typeface="Calibri Italic" pitchFamily="34" charset="0"/>
              </a:rPr>
              <a:t>disponible</a:t>
            </a:r>
            <a:r>
              <a:rPr lang="en-US" sz="3700" dirty="0">
                <a:solidFill>
                  <a:schemeClr val="tx1"/>
                </a:solidFill>
                <a:latin typeface="Calibri Italic" pitchFamily="34" charset="0"/>
                <a:sym typeface="Calibri Italic" pitchFamily="34" charset="0"/>
              </a:rPr>
              <a:t> </a:t>
            </a:r>
            <a:r>
              <a:rPr lang="en-US" sz="3700" dirty="0" err="1">
                <a:solidFill>
                  <a:schemeClr val="tx1"/>
                </a:solidFill>
                <a:latin typeface="Calibri Italic" pitchFamily="34" charset="0"/>
                <a:sym typeface="Calibri Italic" pitchFamily="34" charset="0"/>
              </a:rPr>
              <a:t>dans</a:t>
            </a:r>
            <a:r>
              <a:rPr lang="en-US" sz="3700" dirty="0">
                <a:solidFill>
                  <a:schemeClr val="tx1"/>
                </a:solidFill>
                <a:latin typeface="Calibri Italic" pitchFamily="34" charset="0"/>
                <a:sym typeface="Calibri Italic" pitchFamily="34" charset="0"/>
              </a:rPr>
              <a:t> </a:t>
            </a:r>
            <a:r>
              <a:rPr lang="en-US" sz="3700" dirty="0" err="1">
                <a:solidFill>
                  <a:schemeClr val="tx1"/>
                </a:solidFill>
                <a:latin typeface="Calibri Italic" pitchFamily="34" charset="0"/>
                <a:sym typeface="Calibri Italic" pitchFamily="34" charset="0"/>
              </a:rPr>
              <a:t>toute</a:t>
            </a:r>
            <a:r>
              <a:rPr lang="en-US" sz="3700" dirty="0">
                <a:solidFill>
                  <a:schemeClr val="tx1"/>
                </a:solidFill>
                <a:latin typeface="Calibri Italic" pitchFamily="34" charset="0"/>
                <a:sym typeface="Calibri Italic" pitchFamily="34" charset="0"/>
              </a:rPr>
              <a:t> la province</a:t>
            </a:r>
            <a:endParaRPr lang="en-US" sz="10100" dirty="0">
              <a:solidFill>
                <a:schemeClr val="tx1"/>
              </a:solidFill>
              <a:latin typeface="Calibri" pitchFamily="34" charset="0"/>
              <a:sym typeface="Calibri" pitchFamily="34" charset="0"/>
            </a:endParaRPr>
          </a:p>
          <a:p>
            <a:pPr marL="1647825" indent="-1647825" algn="l">
              <a:lnSpc>
                <a:spcPct val="80000"/>
              </a:lnSpc>
              <a:spcBef>
                <a:spcPts val="950"/>
              </a:spcBef>
            </a:pPr>
            <a:endParaRPr lang="en-US" sz="3700" dirty="0">
              <a:solidFill>
                <a:schemeClr val="tx1"/>
              </a:solidFill>
              <a:latin typeface="Calibri Bold" pitchFamily="34" charset="0"/>
              <a:sym typeface="Calibri Bold" pitchFamily="34" charset="0"/>
            </a:endParaRPr>
          </a:p>
          <a:p>
            <a:pPr marL="1647825" indent="-1647825" algn="l">
              <a:lnSpc>
                <a:spcPct val="80000"/>
              </a:lnSpc>
              <a:spcBef>
                <a:spcPts val="1725"/>
              </a:spcBef>
            </a:pPr>
            <a:r>
              <a:rPr lang="en-US" sz="6600" dirty="0">
                <a:solidFill>
                  <a:schemeClr val="tx1"/>
                </a:solidFill>
                <a:latin typeface="Calibri Bold" pitchFamily="34" charset="0"/>
                <a:sym typeface="Calibri Bold" pitchFamily="34" charset="0"/>
              </a:rPr>
              <a:t>specialist services/</a:t>
            </a:r>
            <a:endParaRPr lang="en-US" sz="12300" dirty="0">
              <a:solidFill>
                <a:schemeClr val="tx1"/>
              </a:solidFill>
              <a:latin typeface="Calibri" pitchFamily="34" charset="0"/>
              <a:sym typeface="Calibri" pitchFamily="34" charset="0"/>
            </a:endParaRPr>
          </a:p>
          <a:p>
            <a:pPr marL="1647825" indent="-1647825" algn="l">
              <a:lnSpc>
                <a:spcPts val="5600"/>
              </a:lnSpc>
            </a:pPr>
            <a:r>
              <a:rPr lang="en-US" sz="6600" dirty="0">
                <a:solidFill>
                  <a:schemeClr val="tx1"/>
                </a:solidFill>
                <a:latin typeface="Calibri Bold Italic" pitchFamily="34" charset="0"/>
                <a:sym typeface="Calibri Bold Italic" pitchFamily="34" charset="0"/>
              </a:rPr>
              <a:t>services </a:t>
            </a:r>
            <a:r>
              <a:rPr lang="en-US" sz="6600" dirty="0" err="1">
                <a:solidFill>
                  <a:schemeClr val="tx1"/>
                </a:solidFill>
                <a:latin typeface="Calibri Bold Italic" pitchFamily="34" charset="0"/>
                <a:sym typeface="Calibri Bold Italic" pitchFamily="34" charset="0"/>
              </a:rPr>
              <a:t>spécialisés</a:t>
            </a:r>
            <a:endParaRPr lang="en-US" sz="12300" dirty="0">
              <a:solidFill>
                <a:schemeClr val="tx1"/>
              </a:solidFill>
              <a:latin typeface="Calibri" pitchFamily="34" charset="0"/>
              <a:sym typeface="Calibri" pitchFamily="34" charset="0"/>
            </a:endParaRPr>
          </a:p>
          <a:p>
            <a:pPr marL="1647825" indent="-1647825" algn="l">
              <a:lnSpc>
                <a:spcPts val="5600"/>
              </a:lnSpc>
              <a:spcBef>
                <a:spcPts val="1363"/>
              </a:spcBef>
            </a:pPr>
            <a:r>
              <a:rPr lang="en-US" sz="5200" dirty="0">
                <a:solidFill>
                  <a:schemeClr val="tx1"/>
                </a:solidFill>
                <a:latin typeface="Calibri Bold" pitchFamily="34" charset="0"/>
                <a:sym typeface="Calibri Bold" pitchFamily="34" charset="0"/>
              </a:rPr>
              <a:t>public/</a:t>
            </a:r>
            <a:r>
              <a:rPr lang="en-US" sz="5200" dirty="0">
                <a:solidFill>
                  <a:schemeClr val="tx1"/>
                </a:solidFill>
                <a:latin typeface="Calibri Bold Italic" pitchFamily="34" charset="0"/>
                <a:sym typeface="Calibri Bold Italic" pitchFamily="34" charset="0"/>
              </a:rPr>
              <a:t>public</a:t>
            </a:r>
            <a:r>
              <a:rPr lang="en-US" sz="5200" dirty="0">
                <a:solidFill>
                  <a:schemeClr val="tx1"/>
                </a:solidFill>
                <a:latin typeface="Calibri Bold" pitchFamily="34" charset="0"/>
                <a:sym typeface="Calibri Bold" pitchFamily="34" charset="0"/>
              </a:rPr>
              <a:t>:</a:t>
            </a:r>
            <a:endParaRPr lang="en-US" sz="10100" dirty="0">
              <a:solidFill>
                <a:schemeClr val="tx1"/>
              </a:solidFill>
              <a:latin typeface="Calibri" pitchFamily="34" charset="0"/>
              <a:sym typeface="Calibri" pitchFamily="34" charset="0"/>
            </a:endParaRPr>
          </a:p>
          <a:p>
            <a:pPr marL="1647825" indent="-1647825" algn="l">
              <a:lnSpc>
                <a:spcPct val="80000"/>
              </a:lnSpc>
              <a:spcBef>
                <a:spcPts val="950"/>
              </a:spcBef>
              <a:buClr>
                <a:srgbClr val="000000"/>
              </a:buClr>
              <a:buSzPct val="100000"/>
              <a:buFont typeface="Arial" charset="0"/>
              <a:buChar char="–"/>
            </a:pPr>
            <a:r>
              <a:rPr lang="en-US" sz="3700" dirty="0">
                <a:solidFill>
                  <a:schemeClr val="tx1"/>
                </a:solidFill>
                <a:latin typeface="Calibri Bold" pitchFamily="34" charset="0"/>
                <a:sym typeface="Calibri Bold" pitchFamily="34" charset="0"/>
              </a:rPr>
              <a:t>[</a:t>
            </a:r>
            <a:r>
              <a:rPr lang="en-US" sz="3700" dirty="0" err="1">
                <a:solidFill>
                  <a:schemeClr val="tx1"/>
                </a:solidFill>
                <a:latin typeface="Calibri Bold" pitchFamily="34" charset="0"/>
                <a:sym typeface="Calibri Bold" pitchFamily="34" charset="0"/>
              </a:rPr>
              <a:t>english</a:t>
            </a:r>
            <a:r>
              <a:rPr lang="en-US" sz="3700" dirty="0">
                <a:solidFill>
                  <a:schemeClr val="tx1"/>
                </a:solidFill>
                <a:latin typeface="Calibri Bold" pitchFamily="34" charset="0"/>
                <a:sym typeface="Calibri Bold" pitchFamily="34" charset="0"/>
              </a:rPr>
              <a:t>] </a:t>
            </a:r>
            <a:r>
              <a:rPr lang="en-US" sz="3700" dirty="0">
                <a:solidFill>
                  <a:schemeClr val="tx1"/>
                </a:solidFill>
                <a:latin typeface="Calibri" pitchFamily="34" charset="0"/>
                <a:sym typeface="Calibri" pitchFamily="34" charset="0"/>
              </a:rPr>
              <a:t>endocrinology, psychiatry, GRS</a:t>
            </a:r>
            <a:endParaRPr lang="en-US" sz="10100" dirty="0">
              <a:solidFill>
                <a:schemeClr val="tx1"/>
              </a:solidFill>
              <a:latin typeface="Calibri" pitchFamily="34" charset="0"/>
              <a:sym typeface="Calibri" pitchFamily="34" charset="0"/>
            </a:endParaRPr>
          </a:p>
          <a:p>
            <a:pPr marL="1647825" indent="-1647825" algn="l">
              <a:lnSpc>
                <a:spcPct val="80000"/>
              </a:lnSpc>
              <a:spcBef>
                <a:spcPts val="950"/>
              </a:spcBef>
              <a:buClr>
                <a:srgbClr val="000000"/>
              </a:buClr>
              <a:buSzPct val="100000"/>
              <a:buFont typeface="Arial" charset="0"/>
              <a:buChar char="–"/>
            </a:pPr>
            <a:r>
              <a:rPr lang="en-US" sz="3700" dirty="0">
                <a:solidFill>
                  <a:schemeClr val="tx1"/>
                </a:solidFill>
                <a:latin typeface="Calibri Italic" pitchFamily="34" charset="0"/>
                <a:sym typeface="Calibri Italic" pitchFamily="34" charset="0"/>
              </a:rPr>
              <a:t>[</a:t>
            </a:r>
            <a:r>
              <a:rPr lang="en-US" sz="3700" dirty="0" err="1">
                <a:solidFill>
                  <a:schemeClr val="tx1"/>
                </a:solidFill>
                <a:latin typeface="Calibri Italic" pitchFamily="34" charset="0"/>
                <a:sym typeface="Calibri Italic" pitchFamily="34" charset="0"/>
              </a:rPr>
              <a:t>français</a:t>
            </a:r>
            <a:r>
              <a:rPr lang="en-US" sz="3700" dirty="0">
                <a:solidFill>
                  <a:schemeClr val="tx1"/>
                </a:solidFill>
                <a:latin typeface="Calibri Italic" pitchFamily="34" charset="0"/>
                <a:sym typeface="Calibri Italic" pitchFamily="34" charset="0"/>
              </a:rPr>
              <a:t>]</a:t>
            </a:r>
            <a:r>
              <a:rPr lang="en-US" sz="3700" dirty="0" err="1">
                <a:solidFill>
                  <a:schemeClr val="tx1"/>
                </a:solidFill>
                <a:latin typeface="Calibri Italic" pitchFamily="34" charset="0"/>
                <a:sym typeface="Calibri Italic" pitchFamily="34" charset="0"/>
              </a:rPr>
              <a:t>endocrinologie</a:t>
            </a:r>
            <a:r>
              <a:rPr lang="en-US" sz="3700" dirty="0">
                <a:solidFill>
                  <a:schemeClr val="tx1"/>
                </a:solidFill>
                <a:latin typeface="Calibri Italic" pitchFamily="34" charset="0"/>
                <a:sym typeface="Calibri Italic" pitchFamily="34" charset="0"/>
              </a:rPr>
              <a:t>, </a:t>
            </a:r>
            <a:r>
              <a:rPr lang="en-US" sz="3700" dirty="0" err="1">
                <a:solidFill>
                  <a:schemeClr val="tx1"/>
                </a:solidFill>
                <a:latin typeface="Calibri Italic" pitchFamily="34" charset="0"/>
                <a:sym typeface="Calibri Italic" pitchFamily="34" charset="0"/>
              </a:rPr>
              <a:t>psychiatrie</a:t>
            </a:r>
            <a:r>
              <a:rPr lang="en-US" sz="3700" dirty="0">
                <a:solidFill>
                  <a:schemeClr val="tx1"/>
                </a:solidFill>
                <a:latin typeface="Calibri Italic" pitchFamily="34" charset="0"/>
                <a:sym typeface="Calibri Italic" pitchFamily="34" charset="0"/>
              </a:rPr>
              <a:t>, CRS</a:t>
            </a:r>
            <a:endParaRPr lang="en-US" sz="10100" dirty="0">
              <a:solidFill>
                <a:schemeClr val="tx1"/>
              </a:solidFill>
              <a:latin typeface="Calibri" pitchFamily="34" charset="0"/>
              <a:sym typeface="Calibri" pitchFamily="34" charset="0"/>
            </a:endParaRPr>
          </a:p>
          <a:p>
            <a:pPr marL="1647825" indent="-1647825" algn="l">
              <a:lnSpc>
                <a:spcPct val="80000"/>
              </a:lnSpc>
              <a:spcBef>
                <a:spcPts val="1363"/>
              </a:spcBef>
            </a:pPr>
            <a:r>
              <a:rPr lang="en-US" sz="5200" dirty="0">
                <a:solidFill>
                  <a:schemeClr val="tx1"/>
                </a:solidFill>
                <a:latin typeface="Calibri Bold" pitchFamily="34" charset="0"/>
                <a:sym typeface="Calibri Bold" pitchFamily="34" charset="0"/>
              </a:rPr>
              <a:t>private/</a:t>
            </a:r>
            <a:r>
              <a:rPr lang="en-US" sz="5200" dirty="0" err="1">
                <a:solidFill>
                  <a:schemeClr val="tx1"/>
                </a:solidFill>
                <a:latin typeface="Calibri Bold Italic" pitchFamily="34" charset="0"/>
                <a:sym typeface="Calibri Bold Italic" pitchFamily="34" charset="0"/>
              </a:rPr>
              <a:t>privé</a:t>
            </a:r>
            <a:r>
              <a:rPr lang="en-US" sz="5200" dirty="0">
                <a:solidFill>
                  <a:schemeClr val="tx1"/>
                </a:solidFill>
                <a:latin typeface="Calibri Bold" pitchFamily="34" charset="0"/>
                <a:sym typeface="Calibri Bold" pitchFamily="34" charset="0"/>
              </a:rPr>
              <a:t>:</a:t>
            </a:r>
            <a:endParaRPr lang="en-US" sz="10100" dirty="0">
              <a:solidFill>
                <a:schemeClr val="tx1"/>
              </a:solidFill>
              <a:latin typeface="Calibri" pitchFamily="34" charset="0"/>
              <a:sym typeface="Calibri" pitchFamily="34" charset="0"/>
            </a:endParaRPr>
          </a:p>
          <a:p>
            <a:pPr marL="1647825" indent="-1647825" algn="l">
              <a:lnSpc>
                <a:spcPct val="80000"/>
              </a:lnSpc>
              <a:spcBef>
                <a:spcPts val="950"/>
              </a:spcBef>
              <a:buClr>
                <a:srgbClr val="000000"/>
              </a:buClr>
              <a:buSzPct val="100000"/>
              <a:buFont typeface="Arial" charset="0"/>
              <a:buChar char="–"/>
            </a:pPr>
            <a:r>
              <a:rPr lang="en-US" sz="3700" dirty="0">
                <a:solidFill>
                  <a:schemeClr val="tx1"/>
                </a:solidFill>
                <a:latin typeface="Calibri Bold" pitchFamily="34" charset="0"/>
                <a:sym typeface="Calibri Bold" pitchFamily="34" charset="0"/>
              </a:rPr>
              <a:t>[</a:t>
            </a:r>
            <a:r>
              <a:rPr lang="en-US" sz="3700" dirty="0" err="1">
                <a:solidFill>
                  <a:schemeClr val="tx1"/>
                </a:solidFill>
                <a:latin typeface="Calibri Bold" pitchFamily="34" charset="0"/>
                <a:sym typeface="Calibri Bold" pitchFamily="34" charset="0"/>
              </a:rPr>
              <a:t>english</a:t>
            </a:r>
            <a:r>
              <a:rPr lang="en-US" sz="3700" dirty="0">
                <a:solidFill>
                  <a:schemeClr val="tx1"/>
                </a:solidFill>
                <a:latin typeface="Calibri Bold" pitchFamily="34" charset="0"/>
                <a:sym typeface="Calibri Bold" pitchFamily="34" charset="0"/>
              </a:rPr>
              <a:t>:] </a:t>
            </a:r>
            <a:r>
              <a:rPr lang="en-US" sz="3700" dirty="0">
                <a:solidFill>
                  <a:schemeClr val="tx1"/>
                </a:solidFill>
                <a:latin typeface="Calibri" pitchFamily="34" charset="0"/>
                <a:sym typeface="Calibri" pitchFamily="34" charset="0"/>
              </a:rPr>
              <a:t>plastic surgery for facial feminization, vocal cord and tracheal shave, breast augmentation</a:t>
            </a:r>
            <a:endParaRPr lang="en-US" sz="10100" dirty="0">
              <a:solidFill>
                <a:schemeClr val="tx1"/>
              </a:solidFill>
              <a:latin typeface="Calibri" pitchFamily="34" charset="0"/>
              <a:sym typeface="Calibri" pitchFamily="34" charset="0"/>
            </a:endParaRPr>
          </a:p>
          <a:p>
            <a:pPr marL="1647825" indent="-1647825" algn="l">
              <a:lnSpc>
                <a:spcPct val="80000"/>
              </a:lnSpc>
              <a:spcBef>
                <a:spcPts val="950"/>
              </a:spcBef>
              <a:buClr>
                <a:srgbClr val="000000"/>
              </a:buClr>
              <a:buSzPct val="100000"/>
              <a:buFont typeface="Arial" charset="0"/>
              <a:buChar char="–"/>
            </a:pPr>
            <a:r>
              <a:rPr lang="en-US" sz="3700" dirty="0">
                <a:solidFill>
                  <a:schemeClr val="tx1"/>
                </a:solidFill>
                <a:latin typeface="Calibri Bold Italic" pitchFamily="34" charset="0"/>
                <a:sym typeface="Calibri Bold Italic" pitchFamily="34" charset="0"/>
              </a:rPr>
              <a:t>[</a:t>
            </a:r>
            <a:r>
              <a:rPr lang="en-US" sz="3700" dirty="0" err="1">
                <a:solidFill>
                  <a:schemeClr val="tx1"/>
                </a:solidFill>
                <a:latin typeface="Calibri Bold Italic" pitchFamily="34" charset="0"/>
                <a:sym typeface="Calibri Bold Italic" pitchFamily="34" charset="0"/>
              </a:rPr>
              <a:t>français</a:t>
            </a:r>
            <a:r>
              <a:rPr lang="en-US" sz="3700" dirty="0">
                <a:solidFill>
                  <a:schemeClr val="tx1"/>
                </a:solidFill>
                <a:latin typeface="Calibri Bold Italic" pitchFamily="34" charset="0"/>
                <a:sym typeface="Calibri Bold Italic" pitchFamily="34" charset="0"/>
              </a:rPr>
              <a:t>] </a:t>
            </a:r>
            <a:r>
              <a:rPr lang="en-US" sz="3700" dirty="0" err="1">
                <a:solidFill>
                  <a:schemeClr val="tx1"/>
                </a:solidFill>
                <a:latin typeface="Calibri Italic" pitchFamily="34" charset="0"/>
                <a:sym typeface="Calibri Italic" pitchFamily="34" charset="0"/>
              </a:rPr>
              <a:t>chirurgie</a:t>
            </a:r>
            <a:r>
              <a:rPr lang="en-US" sz="3700" dirty="0">
                <a:solidFill>
                  <a:schemeClr val="tx1"/>
                </a:solidFill>
                <a:latin typeface="Calibri Italic" pitchFamily="34" charset="0"/>
                <a:sym typeface="Calibri Italic" pitchFamily="34" charset="0"/>
              </a:rPr>
              <a:t> </a:t>
            </a:r>
            <a:r>
              <a:rPr lang="en-US" sz="3700" dirty="0" err="1">
                <a:solidFill>
                  <a:schemeClr val="tx1"/>
                </a:solidFill>
                <a:latin typeface="Calibri Italic" pitchFamily="34" charset="0"/>
                <a:sym typeface="Calibri Italic" pitchFamily="34" charset="0"/>
              </a:rPr>
              <a:t>plastique</a:t>
            </a:r>
            <a:r>
              <a:rPr lang="en-US" sz="3700" dirty="0">
                <a:solidFill>
                  <a:schemeClr val="tx1"/>
                </a:solidFill>
                <a:latin typeface="Calibri Italic" pitchFamily="34" charset="0"/>
                <a:sym typeface="Calibri Italic" pitchFamily="34" charset="0"/>
              </a:rPr>
              <a:t> pour </a:t>
            </a:r>
            <a:r>
              <a:rPr lang="en-US" sz="3700" dirty="0" err="1">
                <a:solidFill>
                  <a:schemeClr val="tx1"/>
                </a:solidFill>
                <a:latin typeface="Calibri Italic" pitchFamily="34" charset="0"/>
                <a:sym typeface="Calibri Italic" pitchFamily="34" charset="0"/>
              </a:rPr>
              <a:t>féminisation</a:t>
            </a:r>
            <a:r>
              <a:rPr lang="en-US" sz="3700" dirty="0">
                <a:solidFill>
                  <a:schemeClr val="tx1"/>
                </a:solidFill>
                <a:latin typeface="Calibri Italic" pitchFamily="34" charset="0"/>
                <a:sym typeface="Calibri Italic" pitchFamily="34" charset="0"/>
              </a:rPr>
              <a:t> </a:t>
            </a:r>
            <a:r>
              <a:rPr lang="en-US" sz="3700" dirty="0" err="1">
                <a:solidFill>
                  <a:schemeClr val="tx1"/>
                </a:solidFill>
                <a:latin typeface="Calibri Italic" pitchFamily="34" charset="0"/>
                <a:sym typeface="Calibri Italic" pitchFamily="34" charset="0"/>
              </a:rPr>
              <a:t>faciale</a:t>
            </a:r>
            <a:r>
              <a:rPr lang="en-US" sz="3700" dirty="0">
                <a:solidFill>
                  <a:schemeClr val="tx1"/>
                </a:solidFill>
                <a:latin typeface="Calibri Italic" pitchFamily="34" charset="0"/>
                <a:sym typeface="Calibri Italic" pitchFamily="34" charset="0"/>
              </a:rPr>
              <a:t>, </a:t>
            </a:r>
            <a:r>
              <a:rPr lang="en-US" sz="3700" dirty="0" err="1">
                <a:solidFill>
                  <a:schemeClr val="tx1"/>
                </a:solidFill>
                <a:latin typeface="Calibri Italic" pitchFamily="34" charset="0"/>
                <a:sym typeface="Calibri Italic" pitchFamily="34" charset="0"/>
              </a:rPr>
              <a:t>cordes</a:t>
            </a:r>
            <a:r>
              <a:rPr lang="en-US" sz="3700" dirty="0">
                <a:solidFill>
                  <a:schemeClr val="tx1"/>
                </a:solidFill>
                <a:latin typeface="Calibri Italic" pitchFamily="34" charset="0"/>
                <a:sym typeface="Calibri Italic" pitchFamily="34" charset="0"/>
              </a:rPr>
              <a:t> </a:t>
            </a:r>
            <a:r>
              <a:rPr lang="en-US" sz="3700" dirty="0" err="1">
                <a:solidFill>
                  <a:schemeClr val="tx1"/>
                </a:solidFill>
                <a:latin typeface="Calibri Italic" pitchFamily="34" charset="0"/>
                <a:sym typeface="Calibri Italic" pitchFamily="34" charset="0"/>
              </a:rPr>
              <a:t>vocales</a:t>
            </a:r>
            <a:r>
              <a:rPr lang="en-US" sz="3700" dirty="0">
                <a:solidFill>
                  <a:schemeClr val="tx1"/>
                </a:solidFill>
                <a:latin typeface="Calibri Italic" pitchFamily="34" charset="0"/>
                <a:sym typeface="Calibri Italic" pitchFamily="34" charset="0"/>
              </a:rPr>
              <a:t>, </a:t>
            </a:r>
            <a:r>
              <a:rPr lang="en-US" sz="3700" dirty="0" err="1">
                <a:solidFill>
                  <a:schemeClr val="tx1"/>
                </a:solidFill>
                <a:latin typeface="Calibri Italic" pitchFamily="34" charset="0"/>
                <a:sym typeface="Calibri Italic" pitchFamily="34" charset="0"/>
              </a:rPr>
              <a:t>réduction</a:t>
            </a:r>
            <a:r>
              <a:rPr lang="en-US" sz="3700" dirty="0">
                <a:solidFill>
                  <a:schemeClr val="tx1"/>
                </a:solidFill>
                <a:latin typeface="Calibri Italic" pitchFamily="34" charset="0"/>
                <a:sym typeface="Calibri Italic" pitchFamily="34" charset="0"/>
              </a:rPr>
              <a:t> de la </a:t>
            </a:r>
            <a:r>
              <a:rPr lang="en-US" sz="3700" dirty="0" err="1">
                <a:solidFill>
                  <a:schemeClr val="tx1"/>
                </a:solidFill>
                <a:latin typeface="Calibri Italic" pitchFamily="34" charset="0"/>
                <a:sym typeface="Calibri Italic" pitchFamily="34" charset="0"/>
              </a:rPr>
              <a:t>pomme</a:t>
            </a:r>
            <a:r>
              <a:rPr lang="en-US" sz="3700" dirty="0">
                <a:solidFill>
                  <a:schemeClr val="tx1"/>
                </a:solidFill>
                <a:latin typeface="Calibri Italic" pitchFamily="34" charset="0"/>
                <a:sym typeface="Calibri Italic" pitchFamily="34" charset="0"/>
              </a:rPr>
              <a:t> </a:t>
            </a:r>
            <a:r>
              <a:rPr lang="en-US" sz="3700" dirty="0" err="1">
                <a:solidFill>
                  <a:schemeClr val="tx1"/>
                </a:solidFill>
                <a:latin typeface="Calibri Italic" pitchFamily="34" charset="0"/>
                <a:sym typeface="Calibri Italic" pitchFamily="34" charset="0"/>
              </a:rPr>
              <a:t>d’adam</a:t>
            </a:r>
            <a:r>
              <a:rPr lang="en-US" sz="3700" dirty="0">
                <a:solidFill>
                  <a:schemeClr val="tx1"/>
                </a:solidFill>
                <a:latin typeface="Calibri Italic" pitchFamily="34" charset="0"/>
                <a:sym typeface="Calibri Italic" pitchFamily="34" charset="0"/>
              </a:rPr>
              <a:t>, augmentation </a:t>
            </a:r>
            <a:r>
              <a:rPr lang="en-US" sz="3700" dirty="0" err="1">
                <a:solidFill>
                  <a:schemeClr val="tx1"/>
                </a:solidFill>
                <a:latin typeface="Calibri Italic" pitchFamily="34" charset="0"/>
                <a:sym typeface="Calibri Italic" pitchFamily="34" charset="0"/>
              </a:rPr>
              <a:t>mammaire</a:t>
            </a:r>
            <a:endParaRPr lang="en-US" sz="10100" dirty="0">
              <a:solidFill>
                <a:schemeClr val="tx1"/>
              </a:solidFill>
              <a:latin typeface="Calibri" pitchFamily="34" charset="0"/>
              <a:sym typeface="Calibri" pitchFamily="34" charset="0"/>
            </a:endParaRPr>
          </a:p>
          <a:p>
            <a:pPr marL="1647825" indent="-1647825" algn="l">
              <a:lnSpc>
                <a:spcPct val="80000"/>
              </a:lnSpc>
              <a:spcBef>
                <a:spcPts val="950"/>
              </a:spcBef>
            </a:pPr>
            <a:endParaRPr lang="en-US" sz="3700" dirty="0">
              <a:solidFill>
                <a:schemeClr val="tx1"/>
              </a:solidFill>
              <a:latin typeface="Calibri Bold" pitchFamily="34" charset="0"/>
              <a:sym typeface="Calibri Bold" pitchFamily="34" charset="0"/>
            </a:endParaRPr>
          </a:p>
          <a:p>
            <a:pPr marL="1647825" indent="-1647825" algn="l">
              <a:lnSpc>
                <a:spcPct val="80000"/>
              </a:lnSpc>
              <a:spcBef>
                <a:spcPts val="1725"/>
              </a:spcBef>
            </a:pPr>
            <a:r>
              <a:rPr lang="en-US" sz="6600" dirty="0">
                <a:solidFill>
                  <a:schemeClr val="tx1"/>
                </a:solidFill>
                <a:latin typeface="Calibri Bold" pitchFamily="34" charset="0"/>
                <a:sym typeface="Calibri Bold" pitchFamily="34" charset="0"/>
              </a:rPr>
              <a:t>surgery/</a:t>
            </a:r>
            <a:r>
              <a:rPr lang="en-US" sz="6600" dirty="0" err="1">
                <a:solidFill>
                  <a:schemeClr val="tx1"/>
                </a:solidFill>
                <a:latin typeface="Calibri Bold Italic" pitchFamily="34" charset="0"/>
                <a:sym typeface="Calibri Bold Italic" pitchFamily="34" charset="0"/>
              </a:rPr>
              <a:t>chirugie</a:t>
            </a:r>
            <a:r>
              <a:rPr lang="en-US" sz="6600" dirty="0">
                <a:solidFill>
                  <a:schemeClr val="tx1"/>
                </a:solidFill>
                <a:latin typeface="Calibri Bold Italic" pitchFamily="34" charset="0"/>
                <a:sym typeface="Calibri Bold Italic" pitchFamily="34" charset="0"/>
              </a:rPr>
              <a:t> et </a:t>
            </a:r>
            <a:r>
              <a:rPr lang="en-US" sz="6600" dirty="0" err="1">
                <a:solidFill>
                  <a:schemeClr val="tx1"/>
                </a:solidFill>
                <a:latin typeface="Calibri Bold Italic" pitchFamily="34" charset="0"/>
                <a:sym typeface="Calibri Bold Italic" pitchFamily="34" charset="0"/>
              </a:rPr>
              <a:t>coûts</a:t>
            </a:r>
            <a:endParaRPr lang="en-US" sz="12300" dirty="0">
              <a:solidFill>
                <a:schemeClr val="tx1"/>
              </a:solidFill>
              <a:latin typeface="Calibri" pitchFamily="34" charset="0"/>
              <a:sym typeface="Calibri" pitchFamily="34" charset="0"/>
            </a:endParaRPr>
          </a:p>
          <a:p>
            <a:pPr marL="1647825" indent="-1647825" algn="l">
              <a:lnSpc>
                <a:spcPct val="80000"/>
              </a:lnSpc>
            </a:pPr>
            <a:r>
              <a:rPr lang="en-US" sz="6600" dirty="0" err="1">
                <a:solidFill>
                  <a:schemeClr val="tx1"/>
                </a:solidFill>
                <a:latin typeface="Calibri" pitchFamily="34" charset="0"/>
                <a:sym typeface="Calibri" pitchFamily="34" charset="0"/>
              </a:rPr>
              <a:t>f→m</a:t>
            </a:r>
            <a:r>
              <a:rPr lang="en-US" sz="6600" dirty="0">
                <a:solidFill>
                  <a:schemeClr val="tx1"/>
                </a:solidFill>
                <a:latin typeface="Calibri" pitchFamily="34" charset="0"/>
                <a:sym typeface="Calibri" pitchFamily="34" charset="0"/>
              </a:rPr>
              <a:t> (type and cost/</a:t>
            </a:r>
            <a:r>
              <a:rPr lang="en-US" sz="6600" dirty="0">
                <a:solidFill>
                  <a:schemeClr val="tx1"/>
                </a:solidFill>
                <a:latin typeface="Calibri Italic" pitchFamily="34" charset="0"/>
                <a:sym typeface="Calibri Italic" pitchFamily="34" charset="0"/>
              </a:rPr>
              <a:t>type et </a:t>
            </a:r>
            <a:r>
              <a:rPr lang="en-US" sz="6600" dirty="0" err="1">
                <a:solidFill>
                  <a:schemeClr val="tx1"/>
                </a:solidFill>
                <a:latin typeface="Calibri Italic" pitchFamily="34" charset="0"/>
                <a:sym typeface="Calibri Italic" pitchFamily="34" charset="0"/>
              </a:rPr>
              <a:t>coût</a:t>
            </a:r>
            <a:r>
              <a:rPr lang="en-US" sz="6600" dirty="0">
                <a:solidFill>
                  <a:schemeClr val="tx1"/>
                </a:solidFill>
                <a:latin typeface="Calibri Italic" pitchFamily="34" charset="0"/>
                <a:sym typeface="Calibri Italic" pitchFamily="34" charset="0"/>
              </a:rPr>
              <a:t>)</a:t>
            </a:r>
            <a:endParaRPr lang="en-US" sz="12300" dirty="0">
              <a:solidFill>
                <a:schemeClr val="tx1"/>
              </a:solidFill>
              <a:latin typeface="Calibri" pitchFamily="34" charset="0"/>
              <a:sym typeface="Calibri" pitchFamily="34" charset="0"/>
            </a:endParaRPr>
          </a:p>
          <a:p>
            <a:pPr marL="1647825" indent="-1647825" algn="l">
              <a:lnSpc>
                <a:spcPts val="5600"/>
              </a:lnSpc>
              <a:spcBef>
                <a:spcPts val="1363"/>
              </a:spcBef>
            </a:pPr>
            <a:r>
              <a:rPr lang="en-US" sz="5200" dirty="0">
                <a:solidFill>
                  <a:schemeClr val="tx1"/>
                </a:solidFill>
                <a:latin typeface="Calibri Bold" pitchFamily="34" charset="0"/>
                <a:sym typeface="Calibri Bold" pitchFamily="34" charset="0"/>
              </a:rPr>
              <a:t>public/</a:t>
            </a:r>
            <a:r>
              <a:rPr lang="en-US" sz="5200" dirty="0">
                <a:solidFill>
                  <a:schemeClr val="tx1"/>
                </a:solidFill>
                <a:latin typeface="Calibri Bold Italic" pitchFamily="34" charset="0"/>
                <a:sym typeface="Calibri Bold Italic" pitchFamily="34" charset="0"/>
              </a:rPr>
              <a:t>public</a:t>
            </a:r>
            <a:r>
              <a:rPr lang="en-US" sz="5200" dirty="0">
                <a:solidFill>
                  <a:schemeClr val="tx1"/>
                </a:solidFill>
                <a:latin typeface="Calibri Bold" pitchFamily="34" charset="0"/>
                <a:sym typeface="Calibri Bold" pitchFamily="34" charset="0"/>
              </a:rPr>
              <a:t>:</a:t>
            </a:r>
            <a:endParaRPr lang="en-US" sz="10100" dirty="0">
              <a:solidFill>
                <a:schemeClr val="tx1"/>
              </a:solidFill>
              <a:latin typeface="Calibri" pitchFamily="34" charset="0"/>
              <a:sym typeface="Calibri" pitchFamily="34" charset="0"/>
            </a:endParaRPr>
          </a:p>
          <a:p>
            <a:pPr marL="1647825" indent="-1647825" algn="l">
              <a:lnSpc>
                <a:spcPct val="80000"/>
              </a:lnSpc>
              <a:spcBef>
                <a:spcPts val="950"/>
              </a:spcBef>
              <a:buClr>
                <a:srgbClr val="000000"/>
              </a:buClr>
              <a:buSzPct val="100000"/>
              <a:buFont typeface="Arial" charset="0"/>
              <a:buChar char="–"/>
            </a:pPr>
            <a:r>
              <a:rPr lang="en-US" sz="3700" dirty="0">
                <a:solidFill>
                  <a:schemeClr val="tx1"/>
                </a:solidFill>
                <a:latin typeface="Calibri" pitchFamily="34" charset="0"/>
                <a:sym typeface="Calibri" pitchFamily="34" charset="0"/>
              </a:rPr>
              <a:t>[</a:t>
            </a:r>
            <a:r>
              <a:rPr lang="en-US" sz="3700" dirty="0" err="1">
                <a:solidFill>
                  <a:schemeClr val="tx1"/>
                </a:solidFill>
                <a:latin typeface="Calibri" pitchFamily="34" charset="0"/>
                <a:sym typeface="Calibri" pitchFamily="34" charset="0"/>
              </a:rPr>
              <a:t>english</a:t>
            </a:r>
            <a:r>
              <a:rPr lang="en-US" sz="3700" dirty="0">
                <a:solidFill>
                  <a:schemeClr val="tx1"/>
                </a:solidFill>
                <a:latin typeface="Calibri" pitchFamily="34" charset="0"/>
                <a:sym typeface="Calibri" pitchFamily="34" charset="0"/>
              </a:rPr>
              <a:t>] </a:t>
            </a:r>
            <a:r>
              <a:rPr lang="en-US" sz="3700" dirty="0" err="1">
                <a:solidFill>
                  <a:schemeClr val="tx1"/>
                </a:solidFill>
                <a:latin typeface="Calibri" pitchFamily="34" charset="0"/>
                <a:sym typeface="Calibri" pitchFamily="34" charset="0"/>
              </a:rPr>
              <a:t>bliateral</a:t>
            </a:r>
            <a:r>
              <a:rPr lang="en-US" sz="3700" dirty="0">
                <a:solidFill>
                  <a:schemeClr val="tx1"/>
                </a:solidFill>
                <a:latin typeface="Calibri" pitchFamily="34" charset="0"/>
                <a:sym typeface="Calibri" pitchFamily="34" charset="0"/>
              </a:rPr>
              <a:t> mastectomy, hysterectomy, </a:t>
            </a:r>
            <a:r>
              <a:rPr lang="en-US" sz="3700" dirty="0" err="1">
                <a:solidFill>
                  <a:schemeClr val="tx1"/>
                </a:solidFill>
                <a:latin typeface="Calibri" pitchFamily="34" charset="0"/>
                <a:sym typeface="Calibri" pitchFamily="34" charset="0"/>
              </a:rPr>
              <a:t>phalloplasy</a:t>
            </a:r>
            <a:r>
              <a:rPr lang="en-US" sz="3700" dirty="0">
                <a:solidFill>
                  <a:schemeClr val="tx1"/>
                </a:solidFill>
                <a:latin typeface="Calibri" pitchFamily="34" charset="0"/>
                <a:sym typeface="Calibri" pitchFamily="34" charset="0"/>
              </a:rPr>
              <a:t>, </a:t>
            </a:r>
            <a:r>
              <a:rPr lang="en-US" sz="3700" dirty="0" err="1">
                <a:solidFill>
                  <a:schemeClr val="tx1"/>
                </a:solidFill>
                <a:latin typeface="Calibri" pitchFamily="34" charset="0"/>
                <a:sym typeface="Calibri" pitchFamily="34" charset="0"/>
              </a:rPr>
              <a:t>metoidioplasy</a:t>
            </a:r>
            <a:r>
              <a:rPr lang="en-US" sz="3700" dirty="0">
                <a:solidFill>
                  <a:schemeClr val="tx1"/>
                </a:solidFill>
                <a:latin typeface="Calibri" pitchFamily="34" charset="0"/>
                <a:sym typeface="Calibri" pitchFamily="34" charset="0"/>
              </a:rPr>
              <a:t>. ($50 consultation) - available to Qc residents. </a:t>
            </a:r>
            <a:endParaRPr lang="en-US" sz="10100" dirty="0">
              <a:solidFill>
                <a:schemeClr val="tx1"/>
              </a:solidFill>
              <a:latin typeface="Calibri" pitchFamily="34" charset="0"/>
              <a:sym typeface="Calibri" pitchFamily="34" charset="0"/>
            </a:endParaRPr>
          </a:p>
          <a:p>
            <a:pPr marL="1647825" indent="-1647825" algn="l">
              <a:lnSpc>
                <a:spcPct val="80000"/>
              </a:lnSpc>
              <a:spcBef>
                <a:spcPts val="950"/>
              </a:spcBef>
              <a:buClr>
                <a:srgbClr val="000000"/>
              </a:buClr>
              <a:buSzPct val="100000"/>
              <a:buFont typeface="Arial" charset="0"/>
              <a:buChar char="–"/>
            </a:pPr>
            <a:r>
              <a:rPr lang="en-US" sz="3700" dirty="0">
                <a:solidFill>
                  <a:schemeClr val="tx1"/>
                </a:solidFill>
                <a:latin typeface="Calibri Italic" pitchFamily="34" charset="0"/>
                <a:sym typeface="Calibri Italic" pitchFamily="34" charset="0"/>
              </a:rPr>
              <a:t>[</a:t>
            </a:r>
            <a:r>
              <a:rPr lang="en-US" sz="3700" dirty="0" err="1">
                <a:solidFill>
                  <a:schemeClr val="tx1"/>
                </a:solidFill>
                <a:latin typeface="Calibri Italic" pitchFamily="34" charset="0"/>
                <a:sym typeface="Calibri Italic" pitchFamily="34" charset="0"/>
              </a:rPr>
              <a:t>français</a:t>
            </a:r>
            <a:r>
              <a:rPr lang="en-US" sz="3700" dirty="0">
                <a:solidFill>
                  <a:schemeClr val="tx1"/>
                </a:solidFill>
                <a:latin typeface="Calibri Italic" pitchFamily="34" charset="0"/>
                <a:sym typeface="Calibri Italic" pitchFamily="34" charset="0"/>
              </a:rPr>
              <a:t>]</a:t>
            </a:r>
            <a:r>
              <a:rPr lang="en-US" sz="3700" dirty="0" err="1">
                <a:solidFill>
                  <a:schemeClr val="tx1"/>
                </a:solidFill>
                <a:latin typeface="Calibri Italic" pitchFamily="34" charset="0"/>
                <a:sym typeface="Calibri Italic" pitchFamily="34" charset="0"/>
              </a:rPr>
              <a:t>Mastectomie</a:t>
            </a:r>
            <a:r>
              <a:rPr lang="en-US" sz="3700" dirty="0">
                <a:solidFill>
                  <a:schemeClr val="tx1"/>
                </a:solidFill>
                <a:latin typeface="Calibri Italic" pitchFamily="34" charset="0"/>
                <a:sym typeface="Calibri Italic" pitchFamily="34" charset="0"/>
              </a:rPr>
              <a:t>, </a:t>
            </a:r>
            <a:r>
              <a:rPr lang="en-US" sz="3700" dirty="0" err="1">
                <a:solidFill>
                  <a:schemeClr val="tx1"/>
                </a:solidFill>
                <a:latin typeface="Calibri Italic" pitchFamily="34" charset="0"/>
                <a:sym typeface="Calibri Italic" pitchFamily="34" charset="0"/>
              </a:rPr>
              <a:t>hystérectomie</a:t>
            </a:r>
            <a:r>
              <a:rPr lang="en-US" sz="3700" dirty="0">
                <a:solidFill>
                  <a:schemeClr val="tx1"/>
                </a:solidFill>
                <a:latin typeface="Calibri Italic" pitchFamily="34" charset="0"/>
                <a:sym typeface="Calibri Italic" pitchFamily="34" charset="0"/>
              </a:rPr>
              <a:t>, </a:t>
            </a:r>
            <a:r>
              <a:rPr lang="en-US" sz="3700" dirty="0" err="1">
                <a:solidFill>
                  <a:schemeClr val="tx1"/>
                </a:solidFill>
                <a:latin typeface="Calibri Italic" pitchFamily="34" charset="0"/>
                <a:sym typeface="Calibri Italic" pitchFamily="34" charset="0"/>
              </a:rPr>
              <a:t>phalloplastie</a:t>
            </a:r>
            <a:r>
              <a:rPr lang="en-US" sz="3700" dirty="0">
                <a:solidFill>
                  <a:schemeClr val="tx1"/>
                </a:solidFill>
                <a:latin typeface="Calibri Italic" pitchFamily="34" charset="0"/>
                <a:sym typeface="Calibri Italic" pitchFamily="34" charset="0"/>
              </a:rPr>
              <a:t>, </a:t>
            </a:r>
            <a:r>
              <a:rPr lang="en-US" sz="3700" dirty="0" err="1">
                <a:solidFill>
                  <a:schemeClr val="tx1"/>
                </a:solidFill>
                <a:latin typeface="Calibri Italic" pitchFamily="34" charset="0"/>
                <a:sym typeface="Calibri Italic" pitchFamily="34" charset="0"/>
              </a:rPr>
              <a:t>metoidioplastie</a:t>
            </a:r>
            <a:r>
              <a:rPr lang="en-US" sz="3700" dirty="0">
                <a:solidFill>
                  <a:schemeClr val="tx1"/>
                </a:solidFill>
                <a:latin typeface="Calibri Italic" pitchFamily="34" charset="0"/>
                <a:sym typeface="Calibri Italic" pitchFamily="34" charset="0"/>
              </a:rPr>
              <a:t> (consultation 50 $)- </a:t>
            </a:r>
            <a:r>
              <a:rPr lang="en-US" sz="3700" dirty="0" err="1">
                <a:solidFill>
                  <a:schemeClr val="tx1"/>
                </a:solidFill>
                <a:latin typeface="Calibri Italic" pitchFamily="34" charset="0"/>
                <a:sym typeface="Calibri Italic" pitchFamily="34" charset="0"/>
              </a:rPr>
              <a:t>résidents</a:t>
            </a:r>
            <a:r>
              <a:rPr lang="en-US" sz="3700" dirty="0">
                <a:solidFill>
                  <a:schemeClr val="tx1"/>
                </a:solidFill>
                <a:latin typeface="Calibri Italic" pitchFamily="34" charset="0"/>
                <a:sym typeface="Calibri Italic" pitchFamily="34" charset="0"/>
              </a:rPr>
              <a:t> du Qc</a:t>
            </a:r>
            <a:endParaRPr lang="en-US" sz="10100" dirty="0">
              <a:solidFill>
                <a:schemeClr val="tx1"/>
              </a:solidFill>
              <a:latin typeface="Calibri" pitchFamily="34" charset="0"/>
              <a:sym typeface="Calibri" pitchFamily="34" charset="0"/>
            </a:endParaRPr>
          </a:p>
          <a:p>
            <a:pPr marL="1647825" indent="-1647825" algn="l">
              <a:lnSpc>
                <a:spcPct val="80000"/>
              </a:lnSpc>
              <a:spcBef>
                <a:spcPts val="1363"/>
              </a:spcBef>
            </a:pPr>
            <a:r>
              <a:rPr lang="en-US" sz="5200" dirty="0">
                <a:solidFill>
                  <a:schemeClr val="tx1"/>
                </a:solidFill>
                <a:latin typeface="Calibri Bold" pitchFamily="34" charset="0"/>
                <a:sym typeface="Calibri Bold" pitchFamily="34" charset="0"/>
              </a:rPr>
              <a:t>private/</a:t>
            </a:r>
            <a:r>
              <a:rPr lang="en-US" sz="5200" dirty="0" err="1">
                <a:solidFill>
                  <a:schemeClr val="tx1"/>
                </a:solidFill>
                <a:latin typeface="Calibri Bold Italic" pitchFamily="34" charset="0"/>
                <a:sym typeface="Calibri Bold Italic" pitchFamily="34" charset="0"/>
              </a:rPr>
              <a:t>privé</a:t>
            </a:r>
            <a:r>
              <a:rPr lang="en-US" sz="5200" dirty="0">
                <a:solidFill>
                  <a:schemeClr val="tx1"/>
                </a:solidFill>
                <a:latin typeface="Calibri Bold" pitchFamily="34" charset="0"/>
                <a:sym typeface="Calibri Bold" pitchFamily="34" charset="0"/>
              </a:rPr>
              <a:t>:</a:t>
            </a:r>
            <a:endParaRPr lang="en-US" sz="10100" dirty="0">
              <a:solidFill>
                <a:schemeClr val="tx1"/>
              </a:solidFill>
              <a:latin typeface="Calibri" pitchFamily="34" charset="0"/>
              <a:sym typeface="Calibri" pitchFamily="34" charset="0"/>
            </a:endParaRPr>
          </a:p>
          <a:p>
            <a:pPr marL="1647825" indent="-1647825" algn="l">
              <a:lnSpc>
                <a:spcPct val="80000"/>
              </a:lnSpc>
              <a:spcBef>
                <a:spcPts val="950"/>
              </a:spcBef>
              <a:buClr>
                <a:srgbClr val="000000"/>
              </a:buClr>
              <a:buSzPct val="100000"/>
              <a:buFont typeface="Arial" charset="0"/>
              <a:buChar char="–"/>
            </a:pPr>
            <a:r>
              <a:rPr lang="en-US" sz="3700" dirty="0">
                <a:solidFill>
                  <a:schemeClr val="tx1"/>
                </a:solidFill>
                <a:latin typeface="Calibri" pitchFamily="34" charset="0"/>
                <a:sym typeface="Calibri" pitchFamily="34" charset="0"/>
              </a:rPr>
              <a:t>[</a:t>
            </a:r>
            <a:r>
              <a:rPr lang="en-US" sz="3700" dirty="0" err="1">
                <a:solidFill>
                  <a:schemeClr val="tx1"/>
                </a:solidFill>
                <a:latin typeface="Calibri" pitchFamily="34" charset="0"/>
                <a:sym typeface="Calibri" pitchFamily="34" charset="0"/>
              </a:rPr>
              <a:t>english</a:t>
            </a:r>
            <a:r>
              <a:rPr lang="en-US" sz="3700" dirty="0">
                <a:solidFill>
                  <a:schemeClr val="tx1"/>
                </a:solidFill>
                <a:latin typeface="Calibri" pitchFamily="34" charset="0"/>
                <a:sym typeface="Calibri" pitchFamily="34" charset="0"/>
              </a:rPr>
              <a:t>] bilateral mastectomy with chest contouring</a:t>
            </a:r>
            <a:endParaRPr lang="en-US" sz="10100" dirty="0">
              <a:solidFill>
                <a:schemeClr val="tx1"/>
              </a:solidFill>
              <a:latin typeface="Calibri" pitchFamily="34" charset="0"/>
              <a:sym typeface="Calibri" pitchFamily="34" charset="0"/>
            </a:endParaRPr>
          </a:p>
          <a:p>
            <a:pPr marL="1647825" indent="-1647825" algn="l">
              <a:lnSpc>
                <a:spcPct val="80000"/>
              </a:lnSpc>
              <a:spcBef>
                <a:spcPts val="950"/>
              </a:spcBef>
              <a:buClr>
                <a:srgbClr val="000000"/>
              </a:buClr>
              <a:buSzPct val="100000"/>
              <a:buFont typeface="Arial" charset="0"/>
              <a:buChar char="–"/>
            </a:pPr>
            <a:r>
              <a:rPr lang="en-US" sz="3700" dirty="0">
                <a:solidFill>
                  <a:schemeClr val="tx1"/>
                </a:solidFill>
                <a:latin typeface="Calibri Italic" pitchFamily="34" charset="0"/>
                <a:sym typeface="Calibri Italic" pitchFamily="34" charset="0"/>
              </a:rPr>
              <a:t>[</a:t>
            </a:r>
            <a:r>
              <a:rPr lang="en-US" sz="3700" dirty="0" err="1">
                <a:solidFill>
                  <a:schemeClr val="tx1"/>
                </a:solidFill>
                <a:latin typeface="Calibri Italic" pitchFamily="34" charset="0"/>
                <a:sym typeface="Calibri Italic" pitchFamily="34" charset="0"/>
              </a:rPr>
              <a:t>français</a:t>
            </a:r>
            <a:r>
              <a:rPr lang="en-US" sz="3700" dirty="0">
                <a:solidFill>
                  <a:schemeClr val="tx1"/>
                </a:solidFill>
                <a:latin typeface="Calibri Italic" pitchFamily="34" charset="0"/>
                <a:sym typeface="Calibri Italic" pitchFamily="34" charset="0"/>
              </a:rPr>
              <a:t>]</a:t>
            </a:r>
            <a:r>
              <a:rPr lang="en-US" sz="3700" dirty="0" err="1">
                <a:solidFill>
                  <a:schemeClr val="tx1"/>
                </a:solidFill>
                <a:latin typeface="Calibri Italic" pitchFamily="34" charset="0"/>
                <a:sym typeface="Calibri Italic" pitchFamily="34" charset="0"/>
              </a:rPr>
              <a:t>Mastectomie</a:t>
            </a:r>
            <a:r>
              <a:rPr lang="en-US" sz="3700" dirty="0">
                <a:solidFill>
                  <a:schemeClr val="tx1"/>
                </a:solidFill>
                <a:latin typeface="Calibri Italic" pitchFamily="34" charset="0"/>
                <a:sym typeface="Calibri Italic" pitchFamily="34" charset="0"/>
              </a:rPr>
              <a:t> et reconstruction de la </a:t>
            </a:r>
            <a:r>
              <a:rPr lang="en-US" sz="3700" dirty="0" err="1">
                <a:solidFill>
                  <a:schemeClr val="tx1"/>
                </a:solidFill>
                <a:latin typeface="Calibri Italic" pitchFamily="34" charset="0"/>
                <a:sym typeface="Calibri Italic" pitchFamily="34" charset="0"/>
              </a:rPr>
              <a:t>poitrine</a:t>
            </a:r>
            <a:endParaRPr lang="en-US" sz="10100" dirty="0">
              <a:solidFill>
                <a:schemeClr val="tx1"/>
              </a:solidFill>
              <a:latin typeface="Calibri" pitchFamily="34" charset="0"/>
              <a:sym typeface="Calibri" pitchFamily="34" charset="0"/>
            </a:endParaRPr>
          </a:p>
          <a:p>
            <a:pPr marL="1647825" indent="-1647825" algn="l">
              <a:lnSpc>
                <a:spcPct val="80000"/>
              </a:lnSpc>
              <a:spcBef>
                <a:spcPts val="950"/>
              </a:spcBef>
            </a:pPr>
            <a:endParaRPr lang="en-US" sz="3700" dirty="0">
              <a:solidFill>
                <a:schemeClr val="tx1"/>
              </a:solidFill>
              <a:latin typeface="Calibri Bold Italic" pitchFamily="34" charset="0"/>
              <a:sym typeface="Calibri Bold Italic" pitchFamily="34" charset="0"/>
            </a:endParaRPr>
          </a:p>
          <a:p>
            <a:pPr marL="1647825" indent="-1647825" algn="l">
              <a:lnSpc>
                <a:spcPct val="80000"/>
              </a:lnSpc>
              <a:spcBef>
                <a:spcPts val="1725"/>
              </a:spcBef>
            </a:pPr>
            <a:r>
              <a:rPr lang="en-US" sz="6600" dirty="0">
                <a:solidFill>
                  <a:schemeClr val="tx1"/>
                </a:solidFill>
                <a:latin typeface="Calibri Bold" pitchFamily="34" charset="0"/>
                <a:sym typeface="Calibri Bold" pitchFamily="34" charset="0"/>
              </a:rPr>
              <a:t>surgery and cost/</a:t>
            </a:r>
            <a:r>
              <a:rPr lang="en-US" sz="6600" dirty="0" err="1">
                <a:solidFill>
                  <a:schemeClr val="tx1"/>
                </a:solidFill>
                <a:latin typeface="Calibri Bold Italic" pitchFamily="34" charset="0"/>
                <a:sym typeface="Calibri Bold Italic" pitchFamily="34" charset="0"/>
              </a:rPr>
              <a:t>chirugie</a:t>
            </a:r>
            <a:r>
              <a:rPr lang="en-US" sz="6600" dirty="0">
                <a:solidFill>
                  <a:schemeClr val="tx1"/>
                </a:solidFill>
                <a:latin typeface="Calibri Bold Italic" pitchFamily="34" charset="0"/>
                <a:sym typeface="Calibri Bold Italic" pitchFamily="34" charset="0"/>
              </a:rPr>
              <a:t> et </a:t>
            </a:r>
            <a:r>
              <a:rPr lang="en-US" sz="6600" dirty="0" err="1">
                <a:solidFill>
                  <a:schemeClr val="tx1"/>
                </a:solidFill>
                <a:latin typeface="Calibri Bold Italic" pitchFamily="34" charset="0"/>
                <a:sym typeface="Calibri Bold Italic" pitchFamily="34" charset="0"/>
              </a:rPr>
              <a:t>coûts</a:t>
            </a:r>
            <a:endParaRPr lang="en-US" sz="12300" dirty="0">
              <a:solidFill>
                <a:schemeClr val="tx1"/>
              </a:solidFill>
              <a:latin typeface="Calibri" pitchFamily="34" charset="0"/>
              <a:sym typeface="Calibri" pitchFamily="34" charset="0"/>
            </a:endParaRPr>
          </a:p>
          <a:p>
            <a:pPr marL="1647825" indent="-1647825" algn="l">
              <a:lnSpc>
                <a:spcPct val="80000"/>
              </a:lnSpc>
            </a:pPr>
            <a:r>
              <a:rPr lang="en-US" sz="6600" dirty="0" err="1">
                <a:solidFill>
                  <a:schemeClr val="tx1"/>
                </a:solidFill>
                <a:latin typeface="Calibri" pitchFamily="34" charset="0"/>
                <a:sym typeface="Calibri" pitchFamily="34" charset="0"/>
              </a:rPr>
              <a:t>m→f</a:t>
            </a:r>
            <a:r>
              <a:rPr lang="en-US" sz="6600" dirty="0">
                <a:solidFill>
                  <a:schemeClr val="tx1"/>
                </a:solidFill>
                <a:latin typeface="Calibri" pitchFamily="34" charset="0"/>
                <a:sym typeface="Calibri" pitchFamily="34" charset="0"/>
              </a:rPr>
              <a:t> (type and cost/</a:t>
            </a:r>
            <a:r>
              <a:rPr lang="en-US" sz="6600" dirty="0">
                <a:solidFill>
                  <a:schemeClr val="tx1"/>
                </a:solidFill>
                <a:latin typeface="Calibri Italic" pitchFamily="34" charset="0"/>
                <a:sym typeface="Calibri Italic" pitchFamily="34" charset="0"/>
              </a:rPr>
              <a:t>type et </a:t>
            </a:r>
            <a:r>
              <a:rPr lang="en-US" sz="6600" dirty="0" err="1">
                <a:solidFill>
                  <a:schemeClr val="tx1"/>
                </a:solidFill>
                <a:latin typeface="Calibri Italic" pitchFamily="34" charset="0"/>
                <a:sym typeface="Calibri Italic" pitchFamily="34" charset="0"/>
              </a:rPr>
              <a:t>coût</a:t>
            </a:r>
            <a:r>
              <a:rPr lang="en-US" sz="6600" dirty="0">
                <a:solidFill>
                  <a:schemeClr val="tx1"/>
                </a:solidFill>
                <a:latin typeface="Calibri Italic" pitchFamily="34" charset="0"/>
                <a:sym typeface="Calibri Italic" pitchFamily="34" charset="0"/>
              </a:rPr>
              <a:t>)</a:t>
            </a:r>
            <a:endParaRPr lang="en-US" sz="12300" dirty="0">
              <a:solidFill>
                <a:schemeClr val="tx1"/>
              </a:solidFill>
              <a:latin typeface="Calibri" pitchFamily="34" charset="0"/>
              <a:sym typeface="Calibri" pitchFamily="34" charset="0"/>
            </a:endParaRPr>
          </a:p>
          <a:p>
            <a:pPr marL="1647825" indent="-1647825" algn="l">
              <a:lnSpc>
                <a:spcPts val="5600"/>
              </a:lnSpc>
              <a:spcBef>
                <a:spcPts val="1363"/>
              </a:spcBef>
            </a:pPr>
            <a:r>
              <a:rPr lang="en-US" sz="5200" dirty="0">
                <a:solidFill>
                  <a:schemeClr val="tx1"/>
                </a:solidFill>
                <a:latin typeface="Calibri Bold" pitchFamily="34" charset="0"/>
                <a:sym typeface="Calibri Bold" pitchFamily="34" charset="0"/>
              </a:rPr>
              <a:t>public/</a:t>
            </a:r>
            <a:r>
              <a:rPr lang="en-US" sz="5200" dirty="0">
                <a:solidFill>
                  <a:schemeClr val="tx1"/>
                </a:solidFill>
                <a:latin typeface="Calibri Bold Italic" pitchFamily="34" charset="0"/>
                <a:sym typeface="Calibri Bold Italic" pitchFamily="34" charset="0"/>
              </a:rPr>
              <a:t>public</a:t>
            </a:r>
            <a:r>
              <a:rPr lang="en-US" sz="5200" dirty="0">
                <a:solidFill>
                  <a:schemeClr val="tx1"/>
                </a:solidFill>
                <a:latin typeface="Calibri Bold" pitchFamily="34" charset="0"/>
                <a:sym typeface="Calibri Bold" pitchFamily="34" charset="0"/>
              </a:rPr>
              <a:t>:</a:t>
            </a:r>
            <a:endParaRPr lang="en-US" sz="10100" dirty="0">
              <a:solidFill>
                <a:schemeClr val="tx1"/>
              </a:solidFill>
              <a:latin typeface="Calibri" pitchFamily="34" charset="0"/>
              <a:sym typeface="Calibri" pitchFamily="34" charset="0"/>
            </a:endParaRPr>
          </a:p>
          <a:p>
            <a:pPr marL="1647825" indent="-1647825" algn="l">
              <a:lnSpc>
                <a:spcPct val="80000"/>
              </a:lnSpc>
              <a:spcBef>
                <a:spcPts val="950"/>
              </a:spcBef>
              <a:buClr>
                <a:srgbClr val="000000"/>
              </a:buClr>
              <a:buSzPct val="100000"/>
              <a:buFont typeface="Arial" charset="0"/>
              <a:buChar char="–"/>
            </a:pPr>
            <a:r>
              <a:rPr lang="en-US" sz="3700" dirty="0">
                <a:solidFill>
                  <a:schemeClr val="tx1"/>
                </a:solidFill>
                <a:latin typeface="Calibri" pitchFamily="34" charset="0"/>
                <a:sym typeface="Calibri" pitchFamily="34" charset="0"/>
              </a:rPr>
              <a:t>[</a:t>
            </a:r>
            <a:r>
              <a:rPr lang="en-US" sz="3700" dirty="0" err="1">
                <a:solidFill>
                  <a:schemeClr val="tx1"/>
                </a:solidFill>
                <a:latin typeface="Calibri" pitchFamily="34" charset="0"/>
                <a:sym typeface="Calibri" pitchFamily="34" charset="0"/>
              </a:rPr>
              <a:t>english</a:t>
            </a:r>
            <a:r>
              <a:rPr lang="en-US" sz="3700" dirty="0">
                <a:solidFill>
                  <a:schemeClr val="tx1"/>
                </a:solidFill>
                <a:latin typeface="Calibri" pitchFamily="34" charset="0"/>
                <a:sym typeface="Calibri" pitchFamily="34" charset="0"/>
              </a:rPr>
              <a:t>] </a:t>
            </a:r>
            <a:r>
              <a:rPr lang="en-US" sz="3700" dirty="0" err="1">
                <a:solidFill>
                  <a:schemeClr val="tx1"/>
                </a:solidFill>
                <a:latin typeface="Calibri" pitchFamily="34" charset="0"/>
                <a:sym typeface="Calibri" pitchFamily="34" charset="0"/>
              </a:rPr>
              <a:t>vaginoplasy</a:t>
            </a:r>
            <a:r>
              <a:rPr lang="en-US" sz="3700" dirty="0">
                <a:solidFill>
                  <a:schemeClr val="tx1"/>
                </a:solidFill>
                <a:latin typeface="Calibri" pitchFamily="34" charset="0"/>
                <a:sym typeface="Calibri" pitchFamily="34" charset="0"/>
              </a:rPr>
              <a:t> ($50 consultation)-available to Quebec residents</a:t>
            </a:r>
            <a:endParaRPr lang="en-US" sz="10100" dirty="0">
              <a:solidFill>
                <a:schemeClr val="tx1"/>
              </a:solidFill>
              <a:latin typeface="Calibri" pitchFamily="34" charset="0"/>
              <a:sym typeface="Calibri" pitchFamily="34" charset="0"/>
            </a:endParaRPr>
          </a:p>
          <a:p>
            <a:pPr marL="1647825" indent="-1647825" algn="l">
              <a:lnSpc>
                <a:spcPct val="80000"/>
              </a:lnSpc>
              <a:spcBef>
                <a:spcPts val="950"/>
              </a:spcBef>
              <a:buClr>
                <a:srgbClr val="000000"/>
              </a:buClr>
              <a:buSzPct val="100000"/>
              <a:buFont typeface="Arial" charset="0"/>
              <a:buChar char="–"/>
            </a:pPr>
            <a:r>
              <a:rPr lang="en-US" sz="3700" dirty="0">
                <a:solidFill>
                  <a:schemeClr val="tx1"/>
                </a:solidFill>
                <a:latin typeface="Calibri Italic" pitchFamily="34" charset="0"/>
                <a:sym typeface="Calibri Italic" pitchFamily="34" charset="0"/>
              </a:rPr>
              <a:t>[</a:t>
            </a:r>
            <a:r>
              <a:rPr lang="en-US" sz="3700" dirty="0" err="1">
                <a:solidFill>
                  <a:schemeClr val="tx1"/>
                </a:solidFill>
                <a:latin typeface="Calibri Italic" pitchFamily="34" charset="0"/>
                <a:sym typeface="Calibri Italic" pitchFamily="34" charset="0"/>
              </a:rPr>
              <a:t>français</a:t>
            </a:r>
            <a:r>
              <a:rPr lang="en-US" sz="3700" dirty="0">
                <a:solidFill>
                  <a:schemeClr val="tx1"/>
                </a:solidFill>
                <a:latin typeface="Calibri Italic" pitchFamily="34" charset="0"/>
                <a:sym typeface="Calibri Italic" pitchFamily="34" charset="0"/>
              </a:rPr>
              <a:t>]</a:t>
            </a:r>
            <a:r>
              <a:rPr lang="en-US" sz="3700" dirty="0" err="1">
                <a:solidFill>
                  <a:schemeClr val="tx1"/>
                </a:solidFill>
                <a:latin typeface="Calibri Italic" pitchFamily="34" charset="0"/>
                <a:sym typeface="Calibri Italic" pitchFamily="34" charset="0"/>
              </a:rPr>
              <a:t>vaginoplastie</a:t>
            </a:r>
            <a:r>
              <a:rPr lang="en-US" sz="3700" dirty="0">
                <a:solidFill>
                  <a:schemeClr val="tx1"/>
                </a:solidFill>
                <a:latin typeface="Calibri Italic" pitchFamily="34" charset="0"/>
                <a:sym typeface="Calibri Italic" pitchFamily="34" charset="0"/>
              </a:rPr>
              <a:t> (consultation 50 $)-</a:t>
            </a:r>
            <a:r>
              <a:rPr lang="en-US" sz="3700" dirty="0" err="1">
                <a:solidFill>
                  <a:schemeClr val="tx1"/>
                </a:solidFill>
                <a:latin typeface="Calibri Italic" pitchFamily="34" charset="0"/>
                <a:sym typeface="Calibri Italic" pitchFamily="34" charset="0"/>
              </a:rPr>
              <a:t>résidents</a:t>
            </a:r>
            <a:r>
              <a:rPr lang="en-US" sz="3700" dirty="0">
                <a:solidFill>
                  <a:schemeClr val="tx1"/>
                </a:solidFill>
                <a:latin typeface="Calibri Italic" pitchFamily="34" charset="0"/>
                <a:sym typeface="Calibri Italic" pitchFamily="34" charset="0"/>
              </a:rPr>
              <a:t> du Qc</a:t>
            </a:r>
            <a:endParaRPr lang="en-US" sz="10100" dirty="0">
              <a:solidFill>
                <a:schemeClr val="tx1"/>
              </a:solidFill>
              <a:latin typeface="Calibri" pitchFamily="34" charset="0"/>
              <a:sym typeface="Calibri" pitchFamily="34" charset="0"/>
            </a:endParaRPr>
          </a:p>
          <a:p>
            <a:pPr marL="1647825" indent="-1647825" algn="l">
              <a:lnSpc>
                <a:spcPct val="80000"/>
              </a:lnSpc>
              <a:spcBef>
                <a:spcPts val="1363"/>
              </a:spcBef>
            </a:pPr>
            <a:r>
              <a:rPr lang="en-US" sz="5200" dirty="0">
                <a:solidFill>
                  <a:schemeClr val="tx1"/>
                </a:solidFill>
                <a:latin typeface="Calibri Bold" pitchFamily="34" charset="0"/>
                <a:sym typeface="Calibri Bold" pitchFamily="34" charset="0"/>
              </a:rPr>
              <a:t>private/</a:t>
            </a:r>
            <a:r>
              <a:rPr lang="en-US" sz="5200" dirty="0" err="1">
                <a:solidFill>
                  <a:schemeClr val="tx1"/>
                </a:solidFill>
                <a:latin typeface="Calibri Bold Italic" pitchFamily="34" charset="0"/>
                <a:sym typeface="Calibri Bold Italic" pitchFamily="34" charset="0"/>
              </a:rPr>
              <a:t>privé</a:t>
            </a:r>
            <a:r>
              <a:rPr lang="en-US" sz="5200" dirty="0">
                <a:solidFill>
                  <a:schemeClr val="tx1"/>
                </a:solidFill>
                <a:latin typeface="Calibri Bold" pitchFamily="34" charset="0"/>
                <a:sym typeface="Calibri Bold" pitchFamily="34" charset="0"/>
              </a:rPr>
              <a:t>:</a:t>
            </a:r>
            <a:endParaRPr lang="en-US" sz="10100" dirty="0">
              <a:solidFill>
                <a:schemeClr val="tx1"/>
              </a:solidFill>
              <a:latin typeface="Calibri" pitchFamily="34" charset="0"/>
              <a:sym typeface="Calibri" pitchFamily="34" charset="0"/>
            </a:endParaRPr>
          </a:p>
          <a:p>
            <a:pPr marL="1647825" indent="-1647825" algn="l">
              <a:lnSpc>
                <a:spcPct val="80000"/>
              </a:lnSpc>
              <a:spcBef>
                <a:spcPts val="950"/>
              </a:spcBef>
              <a:buClr>
                <a:srgbClr val="000000"/>
              </a:buClr>
              <a:buSzPct val="100000"/>
              <a:buFont typeface="Arial" charset="0"/>
              <a:buChar char="–"/>
            </a:pPr>
            <a:r>
              <a:rPr lang="en-US" sz="3700" dirty="0">
                <a:solidFill>
                  <a:schemeClr val="tx1"/>
                </a:solidFill>
                <a:latin typeface="Calibri" pitchFamily="34" charset="0"/>
                <a:sym typeface="Calibri" pitchFamily="34" charset="0"/>
              </a:rPr>
              <a:t>[</a:t>
            </a:r>
            <a:r>
              <a:rPr lang="en-US" sz="3700" dirty="0" err="1">
                <a:solidFill>
                  <a:schemeClr val="tx1"/>
                </a:solidFill>
                <a:latin typeface="Calibri" pitchFamily="34" charset="0"/>
                <a:sym typeface="Calibri" pitchFamily="34" charset="0"/>
              </a:rPr>
              <a:t>english</a:t>
            </a:r>
            <a:r>
              <a:rPr lang="en-US" sz="3700" dirty="0">
                <a:solidFill>
                  <a:schemeClr val="tx1"/>
                </a:solidFill>
                <a:latin typeface="Calibri" pitchFamily="34" charset="0"/>
                <a:sym typeface="Calibri" pitchFamily="34" charset="0"/>
              </a:rPr>
              <a:t>]  Facial feminization, vocal cord and tracheal shave, breast augmentation</a:t>
            </a:r>
            <a:endParaRPr lang="en-US" sz="10100" dirty="0">
              <a:solidFill>
                <a:schemeClr val="tx1"/>
              </a:solidFill>
              <a:latin typeface="Calibri" pitchFamily="34" charset="0"/>
              <a:sym typeface="Calibri" pitchFamily="34" charset="0"/>
            </a:endParaRPr>
          </a:p>
          <a:p>
            <a:pPr marL="1647825" indent="-1647825" algn="l">
              <a:lnSpc>
                <a:spcPct val="80000"/>
              </a:lnSpc>
              <a:spcBef>
                <a:spcPts val="950"/>
              </a:spcBef>
              <a:buClr>
                <a:srgbClr val="000000"/>
              </a:buClr>
              <a:buSzPct val="100000"/>
              <a:buFont typeface="Arial" charset="0"/>
              <a:buChar char="–"/>
            </a:pPr>
            <a:r>
              <a:rPr lang="en-US" sz="3700" dirty="0">
                <a:solidFill>
                  <a:schemeClr val="tx1"/>
                </a:solidFill>
                <a:latin typeface="Calibri Italic" pitchFamily="34" charset="0"/>
                <a:sym typeface="Calibri Italic" pitchFamily="34" charset="0"/>
              </a:rPr>
              <a:t>[</a:t>
            </a:r>
            <a:r>
              <a:rPr lang="en-US" sz="3700" dirty="0" err="1">
                <a:solidFill>
                  <a:schemeClr val="tx1"/>
                </a:solidFill>
                <a:latin typeface="Calibri Italic" pitchFamily="34" charset="0"/>
                <a:sym typeface="Calibri Italic" pitchFamily="34" charset="0"/>
              </a:rPr>
              <a:t>français</a:t>
            </a:r>
            <a:r>
              <a:rPr lang="en-US" sz="3700" dirty="0">
                <a:solidFill>
                  <a:schemeClr val="tx1"/>
                </a:solidFill>
                <a:latin typeface="Calibri Italic" pitchFamily="34" charset="0"/>
                <a:sym typeface="Calibri Italic" pitchFamily="34" charset="0"/>
              </a:rPr>
              <a:t>] </a:t>
            </a:r>
            <a:r>
              <a:rPr lang="en-US" sz="3700" dirty="0" err="1">
                <a:solidFill>
                  <a:schemeClr val="tx1"/>
                </a:solidFill>
                <a:latin typeface="Calibri Italic" pitchFamily="34" charset="0"/>
                <a:sym typeface="Calibri Italic" pitchFamily="34" charset="0"/>
              </a:rPr>
              <a:t>Féminisation</a:t>
            </a:r>
            <a:r>
              <a:rPr lang="en-US" sz="3700" dirty="0">
                <a:solidFill>
                  <a:schemeClr val="tx1"/>
                </a:solidFill>
                <a:latin typeface="Calibri Italic" pitchFamily="34" charset="0"/>
                <a:sym typeface="Calibri Italic" pitchFamily="34" charset="0"/>
              </a:rPr>
              <a:t> </a:t>
            </a:r>
            <a:r>
              <a:rPr lang="en-US" sz="3700" dirty="0" err="1">
                <a:solidFill>
                  <a:schemeClr val="tx1"/>
                </a:solidFill>
                <a:latin typeface="Calibri Italic" pitchFamily="34" charset="0"/>
                <a:sym typeface="Calibri Italic" pitchFamily="34" charset="0"/>
              </a:rPr>
              <a:t>faciale</a:t>
            </a:r>
            <a:r>
              <a:rPr lang="en-US" sz="3700" dirty="0">
                <a:solidFill>
                  <a:schemeClr val="tx1"/>
                </a:solidFill>
                <a:latin typeface="Calibri Italic" pitchFamily="34" charset="0"/>
                <a:sym typeface="Calibri Italic" pitchFamily="34" charset="0"/>
              </a:rPr>
              <a:t>, </a:t>
            </a:r>
            <a:r>
              <a:rPr lang="en-US" sz="3700" dirty="0" err="1">
                <a:solidFill>
                  <a:schemeClr val="tx1"/>
                </a:solidFill>
                <a:latin typeface="Calibri Italic" pitchFamily="34" charset="0"/>
                <a:sym typeface="Calibri Italic" pitchFamily="34" charset="0"/>
              </a:rPr>
              <a:t>cordes</a:t>
            </a:r>
            <a:r>
              <a:rPr lang="en-US" sz="3700" dirty="0">
                <a:solidFill>
                  <a:schemeClr val="tx1"/>
                </a:solidFill>
                <a:latin typeface="Calibri Italic" pitchFamily="34" charset="0"/>
                <a:sym typeface="Calibri Italic" pitchFamily="34" charset="0"/>
              </a:rPr>
              <a:t> </a:t>
            </a:r>
            <a:r>
              <a:rPr lang="en-US" sz="3700" dirty="0" err="1">
                <a:solidFill>
                  <a:schemeClr val="tx1"/>
                </a:solidFill>
                <a:latin typeface="Calibri Italic" pitchFamily="34" charset="0"/>
                <a:sym typeface="Calibri Italic" pitchFamily="34" charset="0"/>
              </a:rPr>
              <a:t>vocales</a:t>
            </a:r>
            <a:r>
              <a:rPr lang="en-US" sz="3700" dirty="0">
                <a:solidFill>
                  <a:schemeClr val="tx1"/>
                </a:solidFill>
                <a:latin typeface="Calibri Italic" pitchFamily="34" charset="0"/>
                <a:sym typeface="Calibri Italic" pitchFamily="34" charset="0"/>
              </a:rPr>
              <a:t>, </a:t>
            </a:r>
            <a:r>
              <a:rPr lang="en-US" sz="3700" dirty="0" err="1">
                <a:solidFill>
                  <a:schemeClr val="tx1"/>
                </a:solidFill>
                <a:latin typeface="Calibri Italic" pitchFamily="34" charset="0"/>
                <a:sym typeface="Calibri Italic" pitchFamily="34" charset="0"/>
              </a:rPr>
              <a:t>pomme</a:t>
            </a:r>
            <a:r>
              <a:rPr lang="en-US" sz="3700" dirty="0">
                <a:solidFill>
                  <a:schemeClr val="tx1"/>
                </a:solidFill>
                <a:latin typeface="Calibri Italic" pitchFamily="34" charset="0"/>
                <a:sym typeface="Calibri Italic" pitchFamily="34" charset="0"/>
              </a:rPr>
              <a:t> </a:t>
            </a:r>
            <a:r>
              <a:rPr lang="en-US" sz="3700" dirty="0" err="1">
                <a:solidFill>
                  <a:schemeClr val="tx1"/>
                </a:solidFill>
                <a:latin typeface="Calibri Italic" pitchFamily="34" charset="0"/>
                <a:sym typeface="Calibri Italic" pitchFamily="34" charset="0"/>
              </a:rPr>
              <a:t>d’adam</a:t>
            </a:r>
            <a:r>
              <a:rPr lang="en-US" sz="3700" dirty="0">
                <a:solidFill>
                  <a:schemeClr val="tx1"/>
                </a:solidFill>
                <a:latin typeface="Calibri Italic" pitchFamily="34" charset="0"/>
                <a:sym typeface="Calibri Italic" pitchFamily="34" charset="0"/>
              </a:rPr>
              <a:t>, augmentation </a:t>
            </a:r>
            <a:r>
              <a:rPr lang="en-US" sz="3700" dirty="0" err="1">
                <a:solidFill>
                  <a:schemeClr val="tx1"/>
                </a:solidFill>
                <a:latin typeface="Calibri Italic" pitchFamily="34" charset="0"/>
                <a:sym typeface="Calibri Italic" pitchFamily="34" charset="0"/>
              </a:rPr>
              <a:t>mammaire</a:t>
            </a:r>
            <a:endParaRPr lang="en-US" sz="3700" dirty="0">
              <a:solidFill>
                <a:schemeClr val="tx1"/>
              </a:solidFill>
              <a:latin typeface="Calibri Italic" pitchFamily="34" charset="0"/>
              <a:sym typeface="Calibri Italic"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83753">
              <a:srgbClr val="EAD5D5"/>
            </a:gs>
            <a:gs pos="60850">
              <a:srgbClr val="E3C5C5"/>
            </a:gs>
            <a:gs pos="19150">
              <a:srgbClr val="D6A3A3"/>
            </a:gs>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8674" name="Picture 8" descr="WhaleTail.jpg"/>
          <p:cNvPicPr>
            <a:picLocks noChangeAspect="1"/>
          </p:cNvPicPr>
          <p:nvPr/>
        </p:nvPicPr>
        <p:blipFill>
          <a:blip r:embed="rId2">
            <a:lum bright="70000" contrast="-70000"/>
          </a:blip>
          <a:srcRect/>
          <a:stretch>
            <a:fillRect/>
          </a:stretch>
        </p:blipFill>
        <p:spPr bwMode="auto">
          <a:xfrm>
            <a:off x="0" y="6516690"/>
            <a:ext cx="50406300" cy="29198886"/>
          </a:xfrm>
          <a:prstGeom prst="rect">
            <a:avLst/>
          </a:prstGeom>
          <a:noFill/>
          <a:ln w="9525">
            <a:noFill/>
            <a:miter lim="800000"/>
            <a:headEnd/>
            <a:tailEnd/>
          </a:ln>
        </p:spPr>
      </p:pic>
      <p:sp>
        <p:nvSpPr>
          <p:cNvPr id="3075" name="Title 3"/>
          <p:cNvSpPr>
            <a:spLocks noGrp="1"/>
          </p:cNvSpPr>
          <p:nvPr>
            <p:ph type="title" idx="4294967295"/>
          </p:nvPr>
        </p:nvSpPr>
        <p:spPr>
          <a:xfrm>
            <a:off x="2592391" y="3632203"/>
            <a:ext cx="45148500" cy="2957511"/>
          </a:xfrm>
          <a:solidFill>
            <a:schemeClr val="accent5">
              <a:lumMod val="75000"/>
            </a:schemeClr>
          </a:solidFill>
          <a:ln w="127000">
            <a:solidFill>
              <a:srgbClr val="002060"/>
            </a:solidFill>
            <a:miter lim="800000"/>
            <a:headEnd/>
            <a:tailEnd/>
          </a:ln>
        </p:spPr>
        <p:txBody>
          <a:bodyPr lIns="504019" tIns="252009" rIns="504019" bIns="252009">
            <a:normAutofit fontScale="90000"/>
          </a:bodyPr>
          <a:lstStyle/>
          <a:p>
            <a:pPr>
              <a:defRPr/>
            </a:pPr>
            <a:r>
              <a:rPr lang="en-US" sz="18200" dirty="0"/>
              <a:t>NS: trans health/</a:t>
            </a:r>
            <a:r>
              <a:rPr lang="en-US" sz="18200" dirty="0" err="1"/>
              <a:t>sant</a:t>
            </a:r>
            <a:r>
              <a:rPr lang="fr-CA" sz="18200" dirty="0"/>
              <a:t>é-</a:t>
            </a:r>
            <a:r>
              <a:rPr lang="fr-CA" sz="18200" dirty="0" err="1"/>
              <a:t>trans</a:t>
            </a:r>
            <a:r>
              <a:rPr lang="fr-CA" sz="18200" dirty="0"/>
              <a:t> Sept 2011</a:t>
            </a:r>
            <a:endParaRPr lang="en-US" sz="18200" dirty="0"/>
          </a:p>
        </p:txBody>
      </p:sp>
      <p:sp>
        <p:nvSpPr>
          <p:cNvPr id="28676" name="Text Placeholder 4"/>
          <p:cNvSpPr>
            <a:spLocks noGrp="1"/>
          </p:cNvSpPr>
          <p:nvPr>
            <p:ph type="body" idx="4294967295"/>
          </p:nvPr>
        </p:nvSpPr>
        <p:spPr>
          <a:xfrm>
            <a:off x="2160586" y="6156327"/>
            <a:ext cx="15073314" cy="2795587"/>
          </a:xfrm>
        </p:spPr>
        <p:txBody>
          <a:bodyPr lIns="504019" tIns="252009" rIns="504019" bIns="252009" anchor="b"/>
          <a:lstStyle/>
          <a:p>
            <a:pPr marL="0" indent="0" algn="ctr">
              <a:buNone/>
            </a:pPr>
            <a:r>
              <a:rPr lang="en-US" sz="9900" b="1" dirty="0" smtClean="0"/>
              <a:t>access </a:t>
            </a:r>
            <a:r>
              <a:rPr lang="fr-CA" sz="9900" b="1" i="1" dirty="0" smtClean="0"/>
              <a:t>/ accès</a:t>
            </a:r>
            <a:endParaRPr lang="en-US" sz="9900" b="1" i="1" dirty="0" smtClean="0"/>
          </a:p>
        </p:txBody>
      </p:sp>
      <p:sp>
        <p:nvSpPr>
          <p:cNvPr id="2" name="Content Placeholder 5"/>
          <p:cNvSpPr>
            <a:spLocks noGrp="1"/>
          </p:cNvSpPr>
          <p:nvPr>
            <p:ph sz="half" idx="4294967295"/>
          </p:nvPr>
        </p:nvSpPr>
        <p:spPr>
          <a:xfrm>
            <a:off x="1414463" y="8756653"/>
            <a:ext cx="15073314" cy="28074936"/>
          </a:xfrm>
          <a:ln w="127000">
            <a:solidFill>
              <a:schemeClr val="tx1"/>
            </a:solidFill>
          </a:ln>
        </p:spPr>
        <p:txBody>
          <a:bodyPr lIns="504019" tIns="252009" rIns="504019" bIns="252009"/>
          <a:lstStyle/>
          <a:p>
            <a:pPr marL="1557645" indent="-1557645" eaLnBrk="1" hangingPunct="1">
              <a:lnSpc>
                <a:spcPct val="90000"/>
              </a:lnSpc>
              <a:buNone/>
              <a:defRPr/>
            </a:pPr>
            <a:r>
              <a:rPr lang="fr-CA" sz="6600" b="1" dirty="0" err="1"/>
              <a:t>primary</a:t>
            </a:r>
            <a:r>
              <a:rPr lang="fr-CA" sz="6600" b="1" dirty="0"/>
              <a:t> care / </a:t>
            </a:r>
            <a:r>
              <a:rPr lang="fr-CA" sz="6600" b="1" i="1" dirty="0"/>
              <a:t>soins primaires</a:t>
            </a:r>
          </a:p>
          <a:p>
            <a:pPr marL="1619148" lvl="1" indent="-852431">
              <a:lnSpc>
                <a:spcPct val="90000"/>
              </a:lnSpc>
              <a:spcBef>
                <a:spcPts val="3308"/>
              </a:spcBef>
              <a:buNone/>
              <a:defRPr/>
            </a:pPr>
            <a:r>
              <a:rPr lang="fr-CA" sz="5000" b="1" dirty="0"/>
              <a:t>Heath care/</a:t>
            </a:r>
            <a:r>
              <a:rPr lang="fr-CA" sz="5000" b="1" i="1" dirty="0"/>
              <a:t>soins de santé</a:t>
            </a:r>
            <a:r>
              <a:rPr lang="fr-CA" sz="5000" b="1" dirty="0" smtClean="0"/>
              <a:t>:</a:t>
            </a:r>
            <a:r>
              <a:rPr lang="fr-CA" sz="3900" b="1" dirty="0" smtClean="0">
                <a:solidFill>
                  <a:srgbClr val="FF6600"/>
                </a:solidFill>
              </a:rPr>
              <a:t> LIMITED/LIMITÉ</a:t>
            </a:r>
            <a:endParaRPr lang="fr-CA" sz="3900" b="1" dirty="0">
              <a:solidFill>
                <a:srgbClr val="00B050"/>
              </a:solidFill>
            </a:endParaRPr>
          </a:p>
          <a:p>
            <a:pPr marL="1619148" lvl="1" indent="-852431">
              <a:lnSpc>
                <a:spcPct val="90000"/>
              </a:lnSpc>
              <a:spcBef>
                <a:spcPts val="3308"/>
              </a:spcBef>
              <a:buClr>
                <a:schemeClr val="tx1"/>
              </a:buClr>
              <a:defRPr/>
            </a:pPr>
            <a:r>
              <a:rPr lang="fr-CA" sz="3600" b="1" dirty="0"/>
              <a:t>public </a:t>
            </a:r>
            <a:r>
              <a:rPr lang="fr-CA" sz="3600" b="1" dirty="0" err="1"/>
              <a:t>general</a:t>
            </a:r>
            <a:r>
              <a:rPr lang="fr-CA" sz="3600" b="1" dirty="0"/>
              <a:t> </a:t>
            </a:r>
            <a:r>
              <a:rPr lang="fr-CA" sz="3600" b="1" dirty="0" err="1" smtClean="0"/>
              <a:t>practitioners</a:t>
            </a:r>
            <a:endParaRPr lang="fr-CA" sz="3600" b="1" dirty="0"/>
          </a:p>
          <a:p>
            <a:pPr marL="1619148" lvl="1" indent="-852431">
              <a:lnSpc>
                <a:spcPct val="90000"/>
              </a:lnSpc>
              <a:spcBef>
                <a:spcPts val="3308"/>
              </a:spcBef>
              <a:buClr>
                <a:schemeClr val="tx1"/>
              </a:buClr>
              <a:defRPr/>
            </a:pPr>
            <a:r>
              <a:rPr lang="fr-CA" sz="3600" b="1" i="1" dirty="0" smtClean="0"/>
              <a:t>omnipraticiens </a:t>
            </a:r>
            <a:r>
              <a:rPr lang="fr-CA" sz="3600" b="1" i="1" dirty="0"/>
              <a:t>public</a:t>
            </a:r>
          </a:p>
          <a:p>
            <a:pPr marL="1619148" lvl="1" indent="-852431">
              <a:lnSpc>
                <a:spcPct val="90000"/>
              </a:lnSpc>
              <a:spcBef>
                <a:spcPts val="3308"/>
              </a:spcBef>
              <a:buNone/>
              <a:defRPr/>
            </a:pPr>
            <a:r>
              <a:rPr lang="fr-CA" sz="5000" b="1" dirty="0" err="1"/>
              <a:t>trans</a:t>
            </a:r>
            <a:r>
              <a:rPr lang="fr-CA" sz="5000" b="1" dirty="0"/>
              <a:t> care/</a:t>
            </a:r>
            <a:r>
              <a:rPr lang="fr-CA" sz="5000" b="1" i="1" dirty="0"/>
              <a:t>soins de transition</a:t>
            </a:r>
            <a:r>
              <a:rPr lang="fr-CA" sz="5000" b="1" dirty="0"/>
              <a:t>: </a:t>
            </a:r>
            <a:r>
              <a:rPr lang="fr-CA" sz="3900" b="1" dirty="0">
                <a:solidFill>
                  <a:srgbClr val="FF6600"/>
                </a:solidFill>
              </a:rPr>
              <a:t>LIMITED/LIMITÉ</a:t>
            </a:r>
            <a:endParaRPr lang="fr-CA" sz="3900" b="1" dirty="0">
              <a:solidFill>
                <a:srgbClr val="00B050"/>
              </a:solidFill>
            </a:endParaRPr>
          </a:p>
          <a:p>
            <a:pPr marL="1619148" lvl="1" indent="-852431">
              <a:lnSpc>
                <a:spcPct val="90000"/>
              </a:lnSpc>
              <a:spcBef>
                <a:spcPts val="3308"/>
              </a:spcBef>
              <a:defRPr/>
            </a:pPr>
            <a:r>
              <a:rPr lang="fr-CA" sz="3600" b="1" dirty="0">
                <a:solidFill>
                  <a:srgbClr val="000000"/>
                </a:solidFill>
              </a:rPr>
              <a:t>1 </a:t>
            </a:r>
            <a:r>
              <a:rPr lang="fr-CA" sz="3600" b="1" dirty="0" err="1">
                <a:solidFill>
                  <a:srgbClr val="000000"/>
                </a:solidFill>
              </a:rPr>
              <a:t>Family</a:t>
            </a:r>
            <a:r>
              <a:rPr lang="fr-CA" sz="3600" b="1" dirty="0">
                <a:solidFill>
                  <a:srgbClr val="000000"/>
                </a:solidFill>
              </a:rPr>
              <a:t> </a:t>
            </a:r>
            <a:r>
              <a:rPr lang="fr-CA" sz="3600" b="1" dirty="0" err="1">
                <a:solidFill>
                  <a:srgbClr val="000000"/>
                </a:solidFill>
              </a:rPr>
              <a:t>Physician</a:t>
            </a:r>
            <a:r>
              <a:rPr lang="fr-CA" sz="3600" b="1" dirty="0">
                <a:solidFill>
                  <a:srgbClr val="000000"/>
                </a:solidFill>
              </a:rPr>
              <a:t> </a:t>
            </a:r>
            <a:r>
              <a:rPr lang="fr-CA" sz="3600" b="1" dirty="0" err="1">
                <a:solidFill>
                  <a:srgbClr val="000000"/>
                </a:solidFill>
              </a:rPr>
              <a:t>providing</a:t>
            </a:r>
            <a:r>
              <a:rPr lang="fr-CA" sz="3600" b="1" dirty="0">
                <a:solidFill>
                  <a:srgbClr val="000000"/>
                </a:solidFill>
              </a:rPr>
              <a:t>  for </a:t>
            </a:r>
            <a:r>
              <a:rPr lang="fr-CA" sz="3600" b="1" dirty="0" err="1">
                <a:solidFill>
                  <a:srgbClr val="000000"/>
                </a:solidFill>
              </a:rPr>
              <a:t>many</a:t>
            </a:r>
            <a:r>
              <a:rPr lang="fr-CA" sz="3600" b="1" dirty="0">
                <a:solidFill>
                  <a:srgbClr val="000000"/>
                </a:solidFill>
              </a:rPr>
              <a:t>. </a:t>
            </a:r>
          </a:p>
          <a:p>
            <a:pPr marL="1619148" lvl="1" indent="-852431">
              <a:lnSpc>
                <a:spcPct val="90000"/>
              </a:lnSpc>
              <a:spcBef>
                <a:spcPts val="3308"/>
              </a:spcBef>
              <a:buNone/>
              <a:defRPr/>
            </a:pPr>
            <a:r>
              <a:rPr lang="fr-CA" sz="3600" b="1" i="1" dirty="0">
                <a:solidFill>
                  <a:srgbClr val="000000"/>
                </a:solidFill>
              </a:rPr>
              <a:t>     </a:t>
            </a:r>
            <a:r>
              <a:rPr lang="fr-CA" sz="3600" b="1" i="1" dirty="0" smtClean="0">
                <a:solidFill>
                  <a:srgbClr val="000000"/>
                </a:solidFill>
              </a:rPr>
              <a:t>  </a:t>
            </a:r>
            <a:r>
              <a:rPr lang="fr-CA" sz="3600" b="1" i="1" dirty="0" err="1" smtClean="0">
                <a:solidFill>
                  <a:srgbClr val="000000"/>
                </a:solidFill>
              </a:rPr>
              <a:t>Some</a:t>
            </a:r>
            <a:r>
              <a:rPr lang="fr-CA" sz="3600" b="1" i="1" dirty="0" smtClean="0">
                <a:solidFill>
                  <a:srgbClr val="000000"/>
                </a:solidFill>
              </a:rPr>
              <a:t> </a:t>
            </a:r>
            <a:r>
              <a:rPr lang="fr-CA" sz="3600" b="1" i="1" dirty="0" err="1" smtClean="0">
                <a:solidFill>
                  <a:srgbClr val="000000"/>
                </a:solidFill>
              </a:rPr>
              <a:t>other</a:t>
            </a:r>
            <a:r>
              <a:rPr lang="fr-CA" sz="3600" b="1" i="1" dirty="0" smtClean="0">
                <a:solidFill>
                  <a:srgbClr val="000000"/>
                </a:solidFill>
              </a:rPr>
              <a:t> </a:t>
            </a:r>
            <a:r>
              <a:rPr lang="fr-CA" sz="3600" b="1" i="1" dirty="0" err="1" smtClean="0">
                <a:solidFill>
                  <a:srgbClr val="000000"/>
                </a:solidFill>
              </a:rPr>
              <a:t>GPs</a:t>
            </a:r>
            <a:r>
              <a:rPr lang="fr-CA" sz="3600" b="1" i="1" dirty="0" smtClean="0">
                <a:solidFill>
                  <a:srgbClr val="000000"/>
                </a:solidFill>
              </a:rPr>
              <a:t>  </a:t>
            </a:r>
            <a:r>
              <a:rPr lang="fr-CA" sz="3600" b="1" i="1" dirty="0" err="1" smtClean="0">
                <a:solidFill>
                  <a:srgbClr val="000000"/>
                </a:solidFill>
              </a:rPr>
              <a:t>taking</a:t>
            </a:r>
            <a:r>
              <a:rPr lang="fr-CA" sz="3600" b="1" i="1" dirty="0" smtClean="0">
                <a:solidFill>
                  <a:srgbClr val="000000"/>
                </a:solidFill>
              </a:rPr>
              <a:t> </a:t>
            </a:r>
            <a:r>
              <a:rPr lang="fr-CA" sz="3600" b="1" i="1" dirty="0" err="1" smtClean="0">
                <a:solidFill>
                  <a:srgbClr val="000000"/>
                </a:solidFill>
              </a:rPr>
              <a:t>small</a:t>
            </a:r>
            <a:r>
              <a:rPr lang="fr-CA" sz="3600" b="1" i="1" dirty="0" smtClean="0">
                <a:solidFill>
                  <a:srgbClr val="000000"/>
                </a:solidFill>
              </a:rPr>
              <a:t> </a:t>
            </a:r>
            <a:r>
              <a:rPr lang="fr-CA" sz="3600" b="1" i="1" dirty="0" err="1" smtClean="0">
                <a:solidFill>
                  <a:srgbClr val="000000"/>
                </a:solidFill>
              </a:rPr>
              <a:t>number</a:t>
            </a:r>
            <a:r>
              <a:rPr lang="fr-CA" sz="3600" b="1" i="1" dirty="0" smtClean="0">
                <a:solidFill>
                  <a:srgbClr val="000000"/>
                </a:solidFill>
              </a:rPr>
              <a:t> of </a:t>
            </a:r>
            <a:r>
              <a:rPr lang="fr-CA" sz="3600" b="1" i="1" dirty="0" err="1" smtClean="0">
                <a:solidFill>
                  <a:srgbClr val="000000"/>
                </a:solidFill>
              </a:rPr>
              <a:t>trans</a:t>
            </a:r>
            <a:r>
              <a:rPr lang="fr-CA" sz="3600" b="1" i="1" dirty="0" smtClean="0">
                <a:solidFill>
                  <a:srgbClr val="000000"/>
                </a:solidFill>
              </a:rPr>
              <a:t>-patients </a:t>
            </a:r>
            <a:r>
              <a:rPr lang="fr-CA" sz="3600" b="1" i="1" dirty="0" err="1" smtClean="0">
                <a:solidFill>
                  <a:srgbClr val="000000"/>
                </a:solidFill>
              </a:rPr>
              <a:t>into</a:t>
            </a:r>
            <a:r>
              <a:rPr lang="fr-CA" sz="3600" b="1" i="1" dirty="0" smtClean="0">
                <a:solidFill>
                  <a:srgbClr val="000000"/>
                </a:solidFill>
              </a:rPr>
              <a:t> </a:t>
            </a:r>
            <a:r>
              <a:rPr lang="fr-CA" sz="3600" b="1" i="1" dirty="0" err="1" smtClean="0">
                <a:solidFill>
                  <a:srgbClr val="000000"/>
                </a:solidFill>
              </a:rPr>
              <a:t>their</a:t>
            </a:r>
            <a:r>
              <a:rPr lang="fr-CA" sz="3600" b="1" i="1" dirty="0" smtClean="0">
                <a:solidFill>
                  <a:srgbClr val="000000"/>
                </a:solidFill>
              </a:rPr>
              <a:t> practice</a:t>
            </a:r>
            <a:endParaRPr lang="fr-CA" sz="3600" dirty="0"/>
          </a:p>
          <a:p>
            <a:pPr marL="1557645" indent="-1557645">
              <a:lnSpc>
                <a:spcPts val="7001"/>
              </a:lnSpc>
              <a:buNone/>
              <a:defRPr/>
            </a:pPr>
            <a:r>
              <a:rPr lang="fr-CA" sz="6600" b="1" dirty="0" err="1"/>
              <a:t>specialists</a:t>
            </a:r>
            <a:r>
              <a:rPr lang="fr-CA" sz="6600" b="1" dirty="0"/>
              <a:t> / </a:t>
            </a:r>
            <a:r>
              <a:rPr lang="fr-CA" sz="6600" b="1" i="1" dirty="0"/>
              <a:t>spécialistes</a:t>
            </a:r>
          </a:p>
          <a:p>
            <a:pPr marL="1619148" lvl="1" indent="-852431">
              <a:lnSpc>
                <a:spcPct val="90000"/>
              </a:lnSpc>
              <a:spcBef>
                <a:spcPts val="3308"/>
              </a:spcBef>
              <a:buNone/>
              <a:defRPr/>
            </a:pPr>
            <a:r>
              <a:rPr lang="fr-CA" sz="5000" b="1" dirty="0" err="1"/>
              <a:t>psychiatry</a:t>
            </a:r>
            <a:r>
              <a:rPr lang="fr-CA" sz="5000" b="1" dirty="0"/>
              <a:t>/</a:t>
            </a:r>
            <a:r>
              <a:rPr lang="fr-CA" sz="5000" b="1" i="1" dirty="0"/>
              <a:t>psychiatrie</a:t>
            </a:r>
            <a:r>
              <a:rPr lang="fr-CA" sz="5000" b="1" dirty="0"/>
              <a:t>: </a:t>
            </a:r>
            <a:r>
              <a:rPr lang="fr-CA" sz="3900" b="1" dirty="0">
                <a:solidFill>
                  <a:srgbClr val="FF6600"/>
                </a:solidFill>
              </a:rPr>
              <a:t>LIMITED/LIMITÉ</a:t>
            </a:r>
          </a:p>
          <a:p>
            <a:pPr marL="1619148" lvl="1" indent="-852431">
              <a:lnSpc>
                <a:spcPct val="90000"/>
              </a:lnSpc>
              <a:spcBef>
                <a:spcPts val="3308"/>
              </a:spcBef>
              <a:buClr>
                <a:schemeClr val="tx1"/>
              </a:buClr>
              <a:defRPr/>
            </a:pPr>
            <a:r>
              <a:rPr lang="fr-CA" sz="3600" b="1" dirty="0">
                <a:solidFill>
                  <a:srgbClr val="000000"/>
                </a:solidFill>
              </a:rPr>
              <a:t>1 </a:t>
            </a:r>
            <a:r>
              <a:rPr lang="fr-CA" sz="3600" b="1" dirty="0" err="1">
                <a:solidFill>
                  <a:srgbClr val="000000"/>
                </a:solidFill>
              </a:rPr>
              <a:t>child</a:t>
            </a:r>
            <a:r>
              <a:rPr lang="fr-CA" sz="3600" b="1" dirty="0">
                <a:solidFill>
                  <a:srgbClr val="000000"/>
                </a:solidFill>
              </a:rPr>
              <a:t>/ adolescent </a:t>
            </a:r>
            <a:r>
              <a:rPr lang="fr-CA" sz="3600" b="1" dirty="0" err="1">
                <a:solidFill>
                  <a:srgbClr val="000000"/>
                </a:solidFill>
              </a:rPr>
              <a:t>psychiatrist</a:t>
            </a:r>
            <a:r>
              <a:rPr lang="fr-CA" sz="3600" b="1" dirty="0">
                <a:solidFill>
                  <a:srgbClr val="000000"/>
                </a:solidFill>
              </a:rPr>
              <a:t> and 1 </a:t>
            </a:r>
            <a:r>
              <a:rPr lang="fr-CA" sz="3600" b="1" dirty="0" err="1">
                <a:solidFill>
                  <a:srgbClr val="000000"/>
                </a:solidFill>
              </a:rPr>
              <a:t>adult</a:t>
            </a:r>
            <a:r>
              <a:rPr lang="fr-CA" sz="3600" b="1" dirty="0">
                <a:solidFill>
                  <a:srgbClr val="000000"/>
                </a:solidFill>
              </a:rPr>
              <a:t> </a:t>
            </a:r>
            <a:r>
              <a:rPr lang="fr-CA" sz="3600" b="1" dirty="0" err="1">
                <a:solidFill>
                  <a:srgbClr val="000000"/>
                </a:solidFill>
              </a:rPr>
              <a:t>psychiatrist</a:t>
            </a:r>
            <a:r>
              <a:rPr lang="fr-CA" sz="3600" b="1" dirty="0">
                <a:solidFill>
                  <a:srgbClr val="000000"/>
                </a:solidFill>
              </a:rPr>
              <a:t> </a:t>
            </a:r>
            <a:r>
              <a:rPr lang="fr-CA" sz="3600" b="1" dirty="0" err="1">
                <a:solidFill>
                  <a:srgbClr val="000000"/>
                </a:solidFill>
              </a:rPr>
              <a:t>with</a:t>
            </a:r>
            <a:r>
              <a:rPr lang="fr-CA" sz="3600" b="1" dirty="0">
                <a:solidFill>
                  <a:srgbClr val="000000"/>
                </a:solidFill>
              </a:rPr>
              <a:t> </a:t>
            </a:r>
            <a:r>
              <a:rPr lang="fr-CA" sz="3600" b="1" dirty="0" err="1">
                <a:solidFill>
                  <a:srgbClr val="000000"/>
                </a:solidFill>
              </a:rPr>
              <a:t>dedicated</a:t>
            </a:r>
            <a:r>
              <a:rPr lang="fr-CA" sz="3600" b="1" dirty="0">
                <a:solidFill>
                  <a:srgbClr val="000000"/>
                </a:solidFill>
              </a:rPr>
              <a:t> </a:t>
            </a:r>
            <a:r>
              <a:rPr lang="fr-CA" sz="3600" b="1" dirty="0" err="1">
                <a:solidFill>
                  <a:srgbClr val="000000"/>
                </a:solidFill>
              </a:rPr>
              <a:t>clinical</a:t>
            </a:r>
            <a:r>
              <a:rPr lang="fr-CA" sz="3600" b="1" dirty="0">
                <a:solidFill>
                  <a:srgbClr val="000000"/>
                </a:solidFill>
              </a:rPr>
              <a:t> time – </a:t>
            </a:r>
            <a:r>
              <a:rPr lang="fr-CA" sz="3600" b="1" dirty="0" err="1">
                <a:solidFill>
                  <a:srgbClr val="000000"/>
                </a:solidFill>
              </a:rPr>
              <a:t>working</a:t>
            </a:r>
            <a:r>
              <a:rPr lang="fr-CA" sz="3600" b="1" dirty="0">
                <a:solidFill>
                  <a:srgbClr val="000000"/>
                </a:solidFill>
              </a:rPr>
              <a:t> in the public system </a:t>
            </a:r>
            <a:endParaRPr lang="fr-FR" sz="3600" b="1" i="1" dirty="0"/>
          </a:p>
          <a:p>
            <a:pPr marL="766712" lvl="1" indent="0">
              <a:lnSpc>
                <a:spcPct val="90000"/>
              </a:lnSpc>
              <a:spcBef>
                <a:spcPts val="3308"/>
              </a:spcBef>
              <a:buClr>
                <a:schemeClr val="tx1"/>
              </a:buClr>
              <a:buNone/>
              <a:defRPr/>
            </a:pPr>
            <a:r>
              <a:rPr lang="fr-CA" sz="5000" b="1" dirty="0" err="1"/>
              <a:t>psychology</a:t>
            </a:r>
            <a:r>
              <a:rPr lang="fr-CA" sz="5000" b="1" dirty="0"/>
              <a:t>/</a:t>
            </a:r>
            <a:r>
              <a:rPr lang="fr-CA" sz="5000" b="1" i="1" dirty="0"/>
              <a:t>psychologie</a:t>
            </a:r>
            <a:r>
              <a:rPr lang="fr-CA" sz="5000" b="1" dirty="0"/>
              <a:t>: </a:t>
            </a:r>
            <a:r>
              <a:rPr lang="fr-CA" sz="3900" b="1" dirty="0">
                <a:solidFill>
                  <a:srgbClr val="FF6600"/>
                </a:solidFill>
              </a:rPr>
              <a:t>LIMITED/LIMITÉ</a:t>
            </a:r>
            <a:endParaRPr lang="fr-CA" sz="3900" b="1" dirty="0">
              <a:solidFill>
                <a:srgbClr val="00B050"/>
              </a:solidFill>
            </a:endParaRPr>
          </a:p>
          <a:p>
            <a:pPr marL="1619148" lvl="1" indent="-852431">
              <a:lnSpc>
                <a:spcPct val="90000"/>
              </a:lnSpc>
              <a:spcBef>
                <a:spcPts val="3308"/>
              </a:spcBef>
              <a:buClr>
                <a:schemeClr val="tx1"/>
              </a:buClr>
              <a:defRPr/>
            </a:pPr>
            <a:r>
              <a:rPr lang="fr-CA" sz="3600" b="1" dirty="0" err="1"/>
              <a:t>psychologists</a:t>
            </a:r>
            <a:r>
              <a:rPr lang="fr-CA" sz="3600" b="1" dirty="0"/>
              <a:t> </a:t>
            </a:r>
            <a:r>
              <a:rPr lang="fr-CA" sz="3600" b="1" dirty="0" err="1"/>
              <a:t>available</a:t>
            </a:r>
            <a:r>
              <a:rPr lang="fr-CA" sz="3600" b="1" dirty="0"/>
              <a:t> in the </a:t>
            </a:r>
            <a:r>
              <a:rPr lang="fr-CA" sz="3600" b="1" dirty="0" err="1"/>
              <a:t>private</a:t>
            </a:r>
            <a:r>
              <a:rPr lang="fr-CA" sz="3600" b="1" dirty="0"/>
              <a:t> </a:t>
            </a:r>
            <a:r>
              <a:rPr lang="fr-CA" sz="3600" b="1" dirty="0" err="1"/>
              <a:t>sectors</a:t>
            </a:r>
            <a:endParaRPr lang="fr-CA" sz="3600" b="1" dirty="0"/>
          </a:p>
          <a:p>
            <a:pPr marL="1619148" lvl="1" indent="-852431">
              <a:lnSpc>
                <a:spcPct val="90000"/>
              </a:lnSpc>
              <a:spcBef>
                <a:spcPts val="3308"/>
              </a:spcBef>
              <a:buClr>
                <a:schemeClr val="tx1"/>
              </a:buClr>
              <a:defRPr/>
            </a:pPr>
            <a:r>
              <a:rPr lang="fr-FR" sz="3600" b="1" i="1" dirty="0"/>
              <a:t>psychologues disponibles dans les secteur publi</a:t>
            </a:r>
            <a:r>
              <a:rPr lang="fr-FR" sz="3600" b="1" dirty="0"/>
              <a:t>c</a:t>
            </a:r>
            <a:endParaRPr lang="fr-CA" sz="3600" b="1" dirty="0"/>
          </a:p>
          <a:p>
            <a:pPr marL="1619148" lvl="1" indent="-852431">
              <a:lnSpc>
                <a:spcPct val="90000"/>
              </a:lnSpc>
              <a:spcBef>
                <a:spcPts val="3308"/>
              </a:spcBef>
              <a:buNone/>
              <a:defRPr/>
            </a:pPr>
            <a:r>
              <a:rPr lang="fr-CA" sz="5000" b="1" dirty="0"/>
              <a:t>endocrine/</a:t>
            </a:r>
            <a:r>
              <a:rPr lang="fr-CA" sz="5000" b="1" i="1" dirty="0"/>
              <a:t>endocrine</a:t>
            </a:r>
            <a:r>
              <a:rPr lang="fr-CA" sz="5000" b="1" dirty="0"/>
              <a:t>: </a:t>
            </a:r>
            <a:r>
              <a:rPr lang="fr-CA" sz="3900" b="1" dirty="0">
                <a:solidFill>
                  <a:srgbClr val="FF6600"/>
                </a:solidFill>
              </a:rPr>
              <a:t>LIMITED/LIMITÉ</a:t>
            </a:r>
          </a:p>
          <a:p>
            <a:pPr marL="1619148" lvl="1" indent="-852431">
              <a:lnSpc>
                <a:spcPct val="90000"/>
              </a:lnSpc>
              <a:spcBef>
                <a:spcPts val="3308"/>
              </a:spcBef>
              <a:buClr>
                <a:schemeClr val="tx1"/>
              </a:buClr>
              <a:defRPr/>
            </a:pPr>
            <a:r>
              <a:rPr lang="fr-CA" sz="3600" b="1" dirty="0"/>
              <a:t>1 </a:t>
            </a:r>
            <a:r>
              <a:rPr lang="fr-CA" sz="3600" b="1" dirty="0" err="1"/>
              <a:t>Adult</a:t>
            </a:r>
            <a:r>
              <a:rPr lang="fr-CA" sz="3600" b="1" dirty="0"/>
              <a:t> </a:t>
            </a:r>
            <a:r>
              <a:rPr lang="fr-CA" sz="3600" b="1" dirty="0" err="1"/>
              <a:t>Endocrinologist</a:t>
            </a:r>
            <a:r>
              <a:rPr lang="fr-CA" sz="3600" b="1" dirty="0"/>
              <a:t>; </a:t>
            </a:r>
            <a:r>
              <a:rPr lang="fr-CA" sz="3600" b="1" dirty="0" smtClean="0"/>
              <a:t> </a:t>
            </a:r>
            <a:r>
              <a:rPr lang="fr-CA" sz="3600" b="1" dirty="0" smtClean="0">
                <a:solidFill>
                  <a:srgbClr val="000000"/>
                </a:solidFill>
              </a:rPr>
              <a:t>No </a:t>
            </a:r>
            <a:r>
              <a:rPr lang="fr-CA" sz="3600" b="1" dirty="0" err="1">
                <a:solidFill>
                  <a:srgbClr val="000000"/>
                </a:solidFill>
              </a:rPr>
              <a:t>Paediatric</a:t>
            </a:r>
            <a:r>
              <a:rPr lang="fr-CA" sz="3600" b="1" dirty="0">
                <a:solidFill>
                  <a:srgbClr val="000000"/>
                </a:solidFill>
              </a:rPr>
              <a:t> </a:t>
            </a:r>
            <a:r>
              <a:rPr lang="fr-CA" sz="3600" b="1" dirty="0" err="1">
                <a:solidFill>
                  <a:srgbClr val="000000"/>
                </a:solidFill>
              </a:rPr>
              <a:t>Endo</a:t>
            </a:r>
            <a:endParaRPr lang="fr-FR" sz="3600" b="1" i="1" dirty="0"/>
          </a:p>
          <a:p>
            <a:pPr marL="1619148" lvl="1" indent="-852431">
              <a:lnSpc>
                <a:spcPct val="90000"/>
              </a:lnSpc>
              <a:spcBef>
                <a:spcPts val="3308"/>
              </a:spcBef>
              <a:buClr>
                <a:schemeClr val="tx1"/>
              </a:buClr>
              <a:buNone/>
              <a:defRPr/>
            </a:pPr>
            <a:r>
              <a:rPr lang="fr-CA" sz="5000" b="1" dirty="0" err="1"/>
              <a:t>surgery</a:t>
            </a:r>
            <a:r>
              <a:rPr lang="fr-CA" sz="5000" b="1" dirty="0"/>
              <a:t>/</a:t>
            </a:r>
            <a:r>
              <a:rPr lang="fr-CA" sz="5000" b="1" i="1" dirty="0"/>
              <a:t>chirurgie</a:t>
            </a:r>
            <a:r>
              <a:rPr lang="fr-CA" sz="5000" b="1" dirty="0"/>
              <a:t>: </a:t>
            </a:r>
            <a:r>
              <a:rPr lang="fr-CA" sz="3900" b="1" dirty="0">
                <a:solidFill>
                  <a:srgbClr val="FF6600"/>
                </a:solidFill>
              </a:rPr>
              <a:t>LIMITED/LIMITÉ</a:t>
            </a:r>
            <a:endParaRPr lang="fr-CA" sz="3900" b="1" dirty="0">
              <a:solidFill>
                <a:srgbClr val="00B050"/>
              </a:solidFill>
            </a:endParaRPr>
          </a:p>
          <a:p>
            <a:pPr marL="1619148" lvl="1" indent="-852431">
              <a:lnSpc>
                <a:spcPct val="90000"/>
              </a:lnSpc>
              <a:spcBef>
                <a:spcPts val="3308"/>
              </a:spcBef>
              <a:buClr>
                <a:schemeClr val="tx1"/>
              </a:buClr>
              <a:defRPr/>
            </a:pPr>
            <a:r>
              <a:rPr lang="fr-CA" sz="3600" b="1" dirty="0">
                <a:solidFill>
                  <a:srgbClr val="000000"/>
                </a:solidFill>
              </a:rPr>
              <a:t>no </a:t>
            </a:r>
            <a:r>
              <a:rPr lang="fr-CA" sz="3600" b="1" dirty="0" err="1">
                <a:solidFill>
                  <a:srgbClr val="000000"/>
                </a:solidFill>
              </a:rPr>
              <a:t>coverage</a:t>
            </a:r>
            <a:r>
              <a:rPr lang="fr-CA" sz="3600" b="1" dirty="0">
                <a:solidFill>
                  <a:srgbClr val="000000"/>
                </a:solidFill>
              </a:rPr>
              <a:t> in public system</a:t>
            </a:r>
          </a:p>
          <a:p>
            <a:pPr marL="1619148" lvl="1" indent="-852431">
              <a:lnSpc>
                <a:spcPct val="90000"/>
              </a:lnSpc>
              <a:spcBef>
                <a:spcPts val="3308"/>
              </a:spcBef>
              <a:buNone/>
              <a:defRPr/>
            </a:pPr>
            <a:r>
              <a:rPr lang="fr-CA" sz="5000" b="1" dirty="0"/>
              <a:t>speech </a:t>
            </a:r>
            <a:r>
              <a:rPr lang="fr-CA" sz="5000" b="1" dirty="0" err="1"/>
              <a:t>therapy</a:t>
            </a:r>
            <a:r>
              <a:rPr lang="fr-CA" sz="5000" b="1" dirty="0"/>
              <a:t>/</a:t>
            </a:r>
            <a:r>
              <a:rPr lang="fr-CA" sz="5000" b="1" i="1" dirty="0"/>
              <a:t>orthophonie</a:t>
            </a:r>
            <a:r>
              <a:rPr lang="fr-CA" sz="5000" b="1" dirty="0"/>
              <a:t>: </a:t>
            </a:r>
            <a:r>
              <a:rPr lang="fr-CA" sz="3900" b="1" dirty="0">
                <a:solidFill>
                  <a:srgbClr val="FF6600"/>
                </a:solidFill>
              </a:rPr>
              <a:t>LIMITED/LIMITÉ</a:t>
            </a:r>
            <a:endParaRPr lang="fr-CA" sz="3900" b="1" dirty="0">
              <a:solidFill>
                <a:srgbClr val="00B050"/>
              </a:solidFill>
            </a:endParaRPr>
          </a:p>
          <a:p>
            <a:pPr marL="1619148" lvl="1" indent="-852431">
              <a:lnSpc>
                <a:spcPct val="90000"/>
              </a:lnSpc>
              <a:spcBef>
                <a:spcPts val="3308"/>
              </a:spcBef>
              <a:buClr>
                <a:schemeClr val="tx1"/>
              </a:buClr>
              <a:defRPr/>
            </a:pPr>
            <a:r>
              <a:rPr lang="fr-CA" sz="3600" b="1" dirty="0"/>
              <a:t>one speech </a:t>
            </a:r>
            <a:r>
              <a:rPr lang="fr-CA" sz="3600" b="1" dirty="0" err="1"/>
              <a:t>therapist</a:t>
            </a:r>
            <a:r>
              <a:rPr lang="fr-CA" sz="3600" b="1" dirty="0"/>
              <a:t>  in the public system</a:t>
            </a:r>
          </a:p>
          <a:p>
            <a:pPr marL="1619148" lvl="1" indent="-852431">
              <a:lnSpc>
                <a:spcPct val="90000"/>
              </a:lnSpc>
              <a:spcBef>
                <a:spcPts val="3308"/>
              </a:spcBef>
              <a:buClr>
                <a:schemeClr val="tx1"/>
              </a:buClr>
              <a:defRPr/>
            </a:pPr>
            <a:r>
              <a:rPr lang="fr-FR" sz="3600" b="1" i="1" dirty="0"/>
              <a:t>un orthophoniste, fournissant des services publics</a:t>
            </a:r>
          </a:p>
          <a:p>
            <a:pPr marL="766712" lvl="1" indent="0">
              <a:lnSpc>
                <a:spcPct val="90000"/>
              </a:lnSpc>
              <a:spcBef>
                <a:spcPts val="3308"/>
              </a:spcBef>
              <a:buClr>
                <a:schemeClr val="tx1"/>
              </a:buClr>
              <a:buNone/>
              <a:defRPr/>
            </a:pPr>
            <a:r>
              <a:rPr lang="fr-FR" sz="5500" b="1" dirty="0"/>
              <a:t>social </a:t>
            </a:r>
            <a:r>
              <a:rPr lang="fr-FR" sz="5000" b="1" dirty="0" err="1"/>
              <a:t>work</a:t>
            </a:r>
            <a:r>
              <a:rPr lang="fr-FR" sz="5500" b="1" dirty="0"/>
              <a:t>  </a:t>
            </a:r>
            <a:r>
              <a:rPr lang="en-CA" sz="5500" b="1" dirty="0"/>
              <a:t>/ </a:t>
            </a:r>
            <a:r>
              <a:rPr lang="fr-CA" sz="4800" b="1" dirty="0" err="1" smtClean="0"/>
              <a:t>counselling</a:t>
            </a:r>
            <a:r>
              <a:rPr lang="fr-CA" sz="4800" b="1" dirty="0" smtClean="0"/>
              <a:t> </a:t>
            </a:r>
            <a:r>
              <a:rPr lang="fr-CA" sz="3600" b="1" dirty="0" smtClean="0">
                <a:solidFill>
                  <a:srgbClr val="FF6600"/>
                </a:solidFill>
              </a:rPr>
              <a:t>LIMITED/LIMITÉ</a:t>
            </a:r>
            <a:endParaRPr lang="fr-CA" sz="3600" b="1" dirty="0">
              <a:solidFill>
                <a:srgbClr val="00B050"/>
              </a:solidFill>
            </a:endParaRPr>
          </a:p>
          <a:p>
            <a:pPr marL="1619148" lvl="1" indent="-852431">
              <a:lnSpc>
                <a:spcPct val="90000"/>
              </a:lnSpc>
              <a:spcBef>
                <a:spcPts val="3308"/>
              </a:spcBef>
              <a:buClr>
                <a:schemeClr val="tx1"/>
              </a:buClr>
              <a:defRPr/>
            </a:pPr>
            <a:r>
              <a:rPr lang="fr-CA" sz="3600" b="1" dirty="0" err="1" smtClean="0"/>
              <a:t>Some</a:t>
            </a:r>
            <a:r>
              <a:rPr lang="fr-CA" sz="3600" b="1" dirty="0" smtClean="0"/>
              <a:t> </a:t>
            </a:r>
            <a:r>
              <a:rPr lang="fr-CA" sz="3600" b="1" dirty="0" err="1" smtClean="0"/>
              <a:t>clinical</a:t>
            </a:r>
            <a:r>
              <a:rPr lang="fr-CA" sz="3600" b="1" dirty="0" smtClean="0"/>
              <a:t> social </a:t>
            </a:r>
            <a:r>
              <a:rPr lang="fr-CA" sz="3600" b="1" dirty="0" err="1" smtClean="0"/>
              <a:t>workers</a:t>
            </a:r>
            <a:r>
              <a:rPr lang="fr-CA" sz="3600" b="1" dirty="0" smtClean="0"/>
              <a:t> and </a:t>
            </a:r>
            <a:r>
              <a:rPr lang="fr-CA" sz="3600" b="1" dirty="0" err="1" smtClean="0"/>
              <a:t>counsellors</a:t>
            </a:r>
            <a:r>
              <a:rPr lang="fr-CA" sz="3600" b="1" dirty="0" smtClean="0"/>
              <a:t> </a:t>
            </a:r>
            <a:r>
              <a:rPr lang="fr-CA" sz="3600" b="1" dirty="0" err="1"/>
              <a:t>available</a:t>
            </a:r>
            <a:r>
              <a:rPr lang="fr-CA" sz="3600" b="1" dirty="0"/>
              <a:t> in </a:t>
            </a:r>
            <a:r>
              <a:rPr lang="fr-CA" sz="3600" b="1" dirty="0" err="1"/>
              <a:t>both</a:t>
            </a:r>
            <a:r>
              <a:rPr lang="fr-CA" sz="3600" b="1" dirty="0"/>
              <a:t> the public and </a:t>
            </a:r>
            <a:r>
              <a:rPr lang="fr-CA" sz="3600" b="1" dirty="0" err="1"/>
              <a:t>private</a:t>
            </a:r>
            <a:r>
              <a:rPr lang="fr-CA" sz="3600" b="1" dirty="0"/>
              <a:t> </a:t>
            </a:r>
            <a:r>
              <a:rPr lang="fr-CA" sz="3600" b="1" dirty="0" err="1"/>
              <a:t>sectors</a:t>
            </a:r>
            <a:r>
              <a:rPr lang="fr-CA" sz="3600" b="1" dirty="0"/>
              <a:t> </a:t>
            </a:r>
          </a:p>
          <a:p>
            <a:pPr marL="852431" lvl="1" indent="-852431">
              <a:lnSpc>
                <a:spcPct val="90000"/>
              </a:lnSpc>
              <a:spcBef>
                <a:spcPts val="3308"/>
              </a:spcBef>
              <a:buClr>
                <a:schemeClr val="tx1"/>
              </a:buClr>
              <a:buNone/>
              <a:defRPr/>
            </a:pPr>
            <a:r>
              <a:rPr lang="fr-CA" sz="6600" b="1" dirty="0" smtClean="0"/>
              <a:t>support </a:t>
            </a:r>
            <a:r>
              <a:rPr lang="fr-CA" sz="6600" b="1" dirty="0"/>
              <a:t>/ </a:t>
            </a:r>
            <a:r>
              <a:rPr lang="fr-CA" sz="6600" b="1" i="1" dirty="0"/>
              <a:t>soutien: </a:t>
            </a:r>
            <a:r>
              <a:rPr lang="fr-CA" sz="4000" b="1" dirty="0" smtClean="0">
                <a:solidFill>
                  <a:srgbClr val="FF6600"/>
                </a:solidFill>
              </a:rPr>
              <a:t>LIMITED/LIMITÉ</a:t>
            </a:r>
            <a:endParaRPr lang="fr-CA" sz="4000" b="1" i="1" dirty="0">
              <a:solidFill>
                <a:srgbClr val="00B050"/>
              </a:solidFill>
            </a:endParaRPr>
          </a:p>
          <a:p>
            <a:pPr marL="1619148" lvl="1" indent="-852431">
              <a:lnSpc>
                <a:spcPct val="90000"/>
              </a:lnSpc>
              <a:spcBef>
                <a:spcPts val="3308"/>
              </a:spcBef>
              <a:defRPr/>
            </a:pPr>
            <a:r>
              <a:rPr lang="fr-CA" sz="3900" dirty="0" err="1">
                <a:solidFill>
                  <a:srgbClr val="000000"/>
                </a:solidFill>
              </a:rPr>
              <a:t>Trans-women</a:t>
            </a:r>
            <a:r>
              <a:rPr lang="fr-CA" sz="3900" dirty="0">
                <a:solidFill>
                  <a:srgbClr val="000000"/>
                </a:solidFill>
              </a:rPr>
              <a:t> support group – public  </a:t>
            </a:r>
            <a:r>
              <a:rPr lang="fr-CA" sz="3900" dirty="0" err="1">
                <a:solidFill>
                  <a:srgbClr val="000000"/>
                </a:solidFill>
              </a:rPr>
              <a:t>sector</a:t>
            </a:r>
            <a:r>
              <a:rPr lang="fr-CA" sz="3900" dirty="0">
                <a:solidFill>
                  <a:srgbClr val="000000"/>
                </a:solidFill>
              </a:rPr>
              <a:t>  </a:t>
            </a:r>
          </a:p>
          <a:p>
            <a:pPr marL="1619148" lvl="1" indent="-852431">
              <a:lnSpc>
                <a:spcPct val="90000"/>
              </a:lnSpc>
              <a:spcBef>
                <a:spcPts val="3308"/>
              </a:spcBef>
              <a:buNone/>
              <a:defRPr/>
            </a:pPr>
            <a:r>
              <a:rPr lang="fr-CA" sz="3900" dirty="0">
                <a:solidFill>
                  <a:srgbClr val="000000"/>
                </a:solidFill>
              </a:rPr>
              <a:t>      The </a:t>
            </a:r>
            <a:r>
              <a:rPr lang="fr-CA" sz="3900" dirty="0" err="1">
                <a:solidFill>
                  <a:srgbClr val="000000"/>
                </a:solidFill>
              </a:rPr>
              <a:t>Youth</a:t>
            </a:r>
            <a:r>
              <a:rPr lang="fr-CA" sz="3900" dirty="0">
                <a:solidFill>
                  <a:srgbClr val="000000"/>
                </a:solidFill>
              </a:rPr>
              <a:t>  Project  - in </a:t>
            </a:r>
            <a:r>
              <a:rPr lang="fr-CA" sz="3900" dirty="0" err="1">
                <a:solidFill>
                  <a:srgbClr val="000000"/>
                </a:solidFill>
              </a:rPr>
              <a:t>community</a:t>
            </a:r>
            <a:r>
              <a:rPr lang="fr-CA" sz="3900" dirty="0">
                <a:solidFill>
                  <a:srgbClr val="000000"/>
                </a:solidFill>
              </a:rPr>
              <a:t>, up to </a:t>
            </a:r>
            <a:r>
              <a:rPr lang="fr-CA" sz="3900" dirty="0" err="1">
                <a:solidFill>
                  <a:srgbClr val="000000"/>
                </a:solidFill>
              </a:rPr>
              <a:t>age</a:t>
            </a:r>
            <a:r>
              <a:rPr lang="fr-CA" sz="3900" dirty="0">
                <a:solidFill>
                  <a:srgbClr val="000000"/>
                </a:solidFill>
              </a:rPr>
              <a:t> 25  </a:t>
            </a:r>
          </a:p>
          <a:p>
            <a:pPr marL="1557645" indent="-1557645" eaLnBrk="1" hangingPunct="1">
              <a:lnSpc>
                <a:spcPct val="90000"/>
              </a:lnSpc>
              <a:buNone/>
              <a:defRPr/>
            </a:pPr>
            <a:endParaRPr lang="en-US" sz="7200" b="1" dirty="0"/>
          </a:p>
        </p:txBody>
      </p:sp>
      <p:sp>
        <p:nvSpPr>
          <p:cNvPr id="28678" name="Text Placeholder 4"/>
          <p:cNvSpPr>
            <a:spLocks noGrp="1"/>
          </p:cNvSpPr>
          <p:nvPr>
            <p:ph type="body" idx="4294967295"/>
          </p:nvPr>
        </p:nvSpPr>
        <p:spPr>
          <a:xfrm>
            <a:off x="16922755" y="5881689"/>
            <a:ext cx="16344899" cy="2795587"/>
          </a:xfrm>
        </p:spPr>
        <p:txBody>
          <a:bodyPr lIns="504019" tIns="252009" rIns="504019" bIns="252009" anchor="b"/>
          <a:lstStyle/>
          <a:p>
            <a:pPr marL="0" indent="0" algn="ctr">
              <a:lnSpc>
                <a:spcPct val="90000"/>
              </a:lnSpc>
              <a:buNone/>
            </a:pPr>
            <a:r>
              <a:rPr lang="en-US" sz="9900" b="1" dirty="0" smtClean="0"/>
              <a:t>assessment </a:t>
            </a:r>
            <a:r>
              <a:rPr lang="fr-CA" sz="9900" b="1" i="1" dirty="0" smtClean="0"/>
              <a:t>/ évaluation</a:t>
            </a:r>
            <a:endParaRPr lang="en-US" sz="9900" b="1" i="1" dirty="0" smtClean="0"/>
          </a:p>
        </p:txBody>
      </p:sp>
      <p:sp>
        <p:nvSpPr>
          <p:cNvPr id="28679" name="Text Placeholder 4"/>
          <p:cNvSpPr>
            <a:spLocks noGrp="1"/>
          </p:cNvSpPr>
          <p:nvPr>
            <p:ph type="body" idx="4294967295"/>
          </p:nvPr>
        </p:nvSpPr>
        <p:spPr>
          <a:xfrm>
            <a:off x="33775653" y="5881689"/>
            <a:ext cx="15114586" cy="2795587"/>
          </a:xfrm>
        </p:spPr>
        <p:txBody>
          <a:bodyPr lIns="504019" tIns="252009" rIns="504019" bIns="252009" anchor="b"/>
          <a:lstStyle/>
          <a:p>
            <a:pPr marL="0" indent="0" algn="ctr">
              <a:buNone/>
            </a:pPr>
            <a:r>
              <a:rPr lang="en-US" sz="9900" b="1" dirty="0" smtClean="0"/>
              <a:t>funding /</a:t>
            </a:r>
            <a:r>
              <a:rPr lang="fr-CA" sz="9900" b="1" i="1" dirty="0" smtClean="0"/>
              <a:t> financement</a:t>
            </a:r>
            <a:endParaRPr lang="en-US" sz="9900" b="1" i="1" dirty="0" smtClean="0"/>
          </a:p>
        </p:txBody>
      </p:sp>
      <p:sp>
        <p:nvSpPr>
          <p:cNvPr id="28680" name="Content Placeholder 5"/>
          <p:cNvSpPr>
            <a:spLocks noGrp="1"/>
          </p:cNvSpPr>
          <p:nvPr>
            <p:ph sz="half" idx="4294967295"/>
          </p:nvPr>
        </p:nvSpPr>
        <p:spPr>
          <a:xfrm>
            <a:off x="17987968" y="8756653"/>
            <a:ext cx="14400210" cy="28074936"/>
          </a:xfrm>
          <a:ln w="127000">
            <a:solidFill>
              <a:schemeClr val="tx1"/>
            </a:solidFill>
          </a:ln>
        </p:spPr>
        <p:txBody>
          <a:bodyPr lIns="504019" tIns="252009" rIns="504019" bIns="252009"/>
          <a:lstStyle/>
          <a:p>
            <a:pPr>
              <a:lnSpc>
                <a:spcPts val="7001"/>
              </a:lnSpc>
              <a:spcBef>
                <a:spcPct val="0"/>
              </a:spcBef>
              <a:buNone/>
            </a:pPr>
            <a:r>
              <a:rPr lang="fr-FR" sz="6600" b="1" dirty="0" err="1" smtClean="0"/>
              <a:t>eligibility</a:t>
            </a:r>
            <a:r>
              <a:rPr lang="fr-FR" sz="6600" b="1" dirty="0" smtClean="0"/>
              <a:t> - hormone </a:t>
            </a:r>
            <a:r>
              <a:rPr lang="fr-FR" sz="6600" b="1" dirty="0" err="1" smtClean="0"/>
              <a:t>therapy</a:t>
            </a:r>
            <a:r>
              <a:rPr lang="fr-FR" sz="6600" b="1" dirty="0" smtClean="0"/>
              <a:t>/</a:t>
            </a:r>
          </a:p>
          <a:p>
            <a:pPr>
              <a:lnSpc>
                <a:spcPts val="7001"/>
              </a:lnSpc>
              <a:spcBef>
                <a:spcPct val="0"/>
              </a:spcBef>
              <a:buNone/>
            </a:pPr>
            <a:r>
              <a:rPr lang="fr-FR" sz="6600" b="1" i="1" dirty="0" smtClean="0"/>
              <a:t>éligibilité - traitement hormonal</a:t>
            </a:r>
          </a:p>
          <a:p>
            <a:pPr marL="1617610" lvl="1" indent="-850871">
              <a:buNone/>
            </a:pPr>
            <a:r>
              <a:rPr lang="fr-CA" sz="5000" b="1" dirty="0" smtClean="0"/>
              <a:t>standards/</a:t>
            </a:r>
            <a:r>
              <a:rPr lang="fr-CA" sz="5000" b="1" i="1" dirty="0" smtClean="0"/>
              <a:t>normes: </a:t>
            </a:r>
            <a:endParaRPr lang="fr-CA" sz="5000" b="1" dirty="0" smtClean="0"/>
          </a:p>
          <a:p>
            <a:pPr marL="1617610" lvl="1" indent="-850871">
              <a:lnSpc>
                <a:spcPct val="90000"/>
              </a:lnSpc>
              <a:buClr>
                <a:schemeClr val="tx1"/>
              </a:buClr>
            </a:pPr>
            <a:r>
              <a:rPr lang="fr-CA" sz="3300" dirty="0" smtClean="0"/>
              <a:t>WPATH SOC</a:t>
            </a:r>
          </a:p>
          <a:p>
            <a:pPr marL="1617610" lvl="1" indent="-850871">
              <a:lnSpc>
                <a:spcPct val="90000"/>
              </a:lnSpc>
              <a:buClr>
                <a:schemeClr val="tx1"/>
              </a:buClr>
            </a:pPr>
            <a:r>
              <a:rPr lang="fr-CA" sz="3300" i="1" dirty="0" smtClean="0"/>
              <a:t>WPATH SOC</a:t>
            </a:r>
          </a:p>
          <a:p>
            <a:pPr marL="1617610" lvl="1" indent="-850871">
              <a:lnSpc>
                <a:spcPct val="90000"/>
              </a:lnSpc>
              <a:buClr>
                <a:schemeClr val="tx1"/>
              </a:buClr>
            </a:pPr>
            <a:endParaRPr lang="fr-CA" sz="3300" i="1" dirty="0" smtClean="0"/>
          </a:p>
          <a:p>
            <a:pPr marL="1617610" lvl="1" indent="-850871">
              <a:lnSpc>
                <a:spcPts val="5998"/>
              </a:lnSpc>
              <a:spcBef>
                <a:spcPct val="0"/>
              </a:spcBef>
              <a:buNone/>
            </a:pPr>
            <a:r>
              <a:rPr lang="fr-CA" sz="5500" b="1" dirty="0" smtClean="0"/>
              <a:t>public </a:t>
            </a:r>
            <a:r>
              <a:rPr lang="fr-CA" sz="5500" b="1" dirty="0" err="1" smtClean="0"/>
              <a:t>insurance</a:t>
            </a:r>
            <a:r>
              <a:rPr lang="fr-CA" sz="5500" b="1" dirty="0" smtClean="0"/>
              <a:t> </a:t>
            </a:r>
            <a:r>
              <a:rPr lang="fr-CA" sz="5500" b="1" dirty="0" err="1" smtClean="0"/>
              <a:t>requirements</a:t>
            </a:r>
            <a:r>
              <a:rPr lang="fr-CA" sz="5500" b="1" dirty="0" smtClean="0"/>
              <a:t>/</a:t>
            </a:r>
          </a:p>
          <a:p>
            <a:pPr marL="1617610" lvl="1" indent="-850871">
              <a:lnSpc>
                <a:spcPts val="5998"/>
              </a:lnSpc>
              <a:spcBef>
                <a:spcPct val="0"/>
              </a:spcBef>
              <a:buNone/>
            </a:pPr>
            <a:r>
              <a:rPr lang="fr-CA" sz="5500" b="1" i="1" dirty="0" smtClean="0"/>
              <a:t>exigences d'assurance publiques </a:t>
            </a:r>
            <a:r>
              <a:rPr lang="fr-CA" sz="5500" b="1" dirty="0" smtClean="0"/>
              <a:t>:</a:t>
            </a:r>
          </a:p>
          <a:p>
            <a:pPr marL="1617610" lvl="1" indent="-850871">
              <a:lnSpc>
                <a:spcPct val="90000"/>
              </a:lnSpc>
              <a:buClr>
                <a:schemeClr val="tx1"/>
              </a:buClr>
            </a:pPr>
            <a:r>
              <a:rPr lang="fr-CA" sz="5500" dirty="0" err="1" smtClean="0"/>
              <a:t>some</a:t>
            </a:r>
            <a:r>
              <a:rPr lang="fr-CA" sz="5500" dirty="0" smtClean="0"/>
              <a:t> </a:t>
            </a:r>
            <a:r>
              <a:rPr lang="fr-CA" sz="5500" dirty="0" err="1" smtClean="0"/>
              <a:t>eligibility</a:t>
            </a:r>
            <a:r>
              <a:rPr lang="fr-CA" sz="5500" dirty="0" smtClean="0"/>
              <a:t> </a:t>
            </a:r>
            <a:r>
              <a:rPr lang="fr-CA" sz="5500" dirty="0" err="1" smtClean="0"/>
              <a:t>through</a:t>
            </a:r>
            <a:r>
              <a:rPr lang="fr-CA" sz="5500" dirty="0" smtClean="0"/>
              <a:t> </a:t>
            </a:r>
            <a:r>
              <a:rPr lang="fr-CA" sz="5500" dirty="0" err="1" smtClean="0"/>
              <a:t>Pharmacare</a:t>
            </a:r>
            <a:endParaRPr lang="fr-CA" sz="5500" dirty="0" smtClean="0"/>
          </a:p>
          <a:p>
            <a:pPr marL="1617610" lvl="1" indent="-850871">
              <a:lnSpc>
                <a:spcPct val="90000"/>
              </a:lnSpc>
              <a:buClr>
                <a:schemeClr val="tx1"/>
              </a:buClr>
            </a:pPr>
            <a:endParaRPr lang="fr-FR" sz="6600" b="1" dirty="0" smtClean="0"/>
          </a:p>
          <a:p>
            <a:pPr marL="1617610" lvl="1" indent="-850871">
              <a:lnSpc>
                <a:spcPct val="90000"/>
              </a:lnSpc>
              <a:buClr>
                <a:schemeClr val="tx1"/>
              </a:buClr>
            </a:pPr>
            <a:r>
              <a:rPr lang="fr-FR" sz="6600" b="1" dirty="0" err="1" smtClean="0"/>
              <a:t>eligibility</a:t>
            </a:r>
            <a:r>
              <a:rPr lang="fr-FR" sz="6600" b="1" dirty="0" smtClean="0"/>
              <a:t> - major </a:t>
            </a:r>
            <a:r>
              <a:rPr lang="fr-FR" sz="6600" b="1" dirty="0" err="1" smtClean="0"/>
              <a:t>surgery</a:t>
            </a:r>
            <a:r>
              <a:rPr lang="fr-FR" sz="6600" b="1" dirty="0" smtClean="0"/>
              <a:t>/</a:t>
            </a:r>
          </a:p>
          <a:p>
            <a:pPr>
              <a:lnSpc>
                <a:spcPts val="7001"/>
              </a:lnSpc>
              <a:spcBef>
                <a:spcPct val="0"/>
              </a:spcBef>
              <a:buNone/>
            </a:pPr>
            <a:r>
              <a:rPr lang="fr-FR" sz="6600" b="1" i="1" dirty="0" smtClean="0"/>
              <a:t>       éligibilité - chirurgie </a:t>
            </a:r>
            <a:r>
              <a:rPr lang="fr-FR" sz="6600" b="1" i="1" dirty="0" err="1" smtClean="0"/>
              <a:t>majuere</a:t>
            </a:r>
            <a:endParaRPr lang="fr-FR" sz="6600" b="1" i="1" dirty="0" smtClean="0"/>
          </a:p>
          <a:p>
            <a:pPr marL="1617610" lvl="1" indent="-850871">
              <a:buNone/>
            </a:pPr>
            <a:r>
              <a:rPr lang="fr-CA" sz="5000" b="1" dirty="0" smtClean="0"/>
              <a:t>standards/</a:t>
            </a:r>
            <a:r>
              <a:rPr lang="fr-CA" sz="5000" b="1" i="1" dirty="0" smtClean="0"/>
              <a:t>normes</a:t>
            </a:r>
            <a:r>
              <a:rPr lang="fr-CA" sz="5000" b="1" dirty="0" smtClean="0"/>
              <a:t>:</a:t>
            </a:r>
          </a:p>
          <a:p>
            <a:pPr marL="1617610" lvl="1" indent="-850871">
              <a:lnSpc>
                <a:spcPct val="90000"/>
              </a:lnSpc>
              <a:buClr>
                <a:schemeClr val="tx1"/>
              </a:buClr>
            </a:pPr>
            <a:r>
              <a:rPr lang="fr-CA" sz="3300" dirty="0" smtClean="0"/>
              <a:t>WPATH SOC </a:t>
            </a:r>
          </a:p>
          <a:p>
            <a:pPr marL="1617610" lvl="1" indent="-850871">
              <a:lnSpc>
                <a:spcPct val="90000"/>
              </a:lnSpc>
              <a:buClr>
                <a:schemeClr val="tx1"/>
              </a:buClr>
            </a:pPr>
            <a:r>
              <a:rPr lang="fr-CA" sz="3300" i="1" dirty="0" smtClean="0"/>
              <a:t>WPATH SOC</a:t>
            </a:r>
          </a:p>
          <a:p>
            <a:pPr marL="1617610" lvl="1" indent="-850871">
              <a:lnSpc>
                <a:spcPts val="5998"/>
              </a:lnSpc>
              <a:buNone/>
            </a:pPr>
            <a:r>
              <a:rPr lang="fr-CA" sz="5000" b="1" dirty="0" smtClean="0"/>
              <a:t>public </a:t>
            </a:r>
            <a:r>
              <a:rPr lang="fr-CA" sz="5000" b="1" dirty="0" err="1" smtClean="0"/>
              <a:t>insurance</a:t>
            </a:r>
            <a:r>
              <a:rPr lang="fr-CA" sz="5000" b="1" dirty="0" smtClean="0"/>
              <a:t> </a:t>
            </a:r>
            <a:r>
              <a:rPr lang="fr-CA" sz="5000" b="1" dirty="0" err="1" smtClean="0"/>
              <a:t>requirements</a:t>
            </a:r>
            <a:r>
              <a:rPr lang="fr-CA" sz="5000" b="1" dirty="0" smtClean="0"/>
              <a:t>/</a:t>
            </a:r>
          </a:p>
          <a:p>
            <a:pPr marL="1617610" lvl="1" indent="-850871">
              <a:lnSpc>
                <a:spcPts val="5998"/>
              </a:lnSpc>
              <a:spcBef>
                <a:spcPct val="0"/>
              </a:spcBef>
              <a:buNone/>
            </a:pPr>
            <a:endParaRPr lang="fr-CA" sz="5000" b="1" i="1" dirty="0" smtClean="0"/>
          </a:p>
          <a:p>
            <a:pPr marL="1617610" lvl="1" indent="-850871">
              <a:lnSpc>
                <a:spcPts val="5998"/>
              </a:lnSpc>
              <a:spcBef>
                <a:spcPct val="0"/>
              </a:spcBef>
              <a:buNone/>
            </a:pPr>
            <a:r>
              <a:rPr lang="fr-CA" sz="5000" b="1" i="1" dirty="0" smtClean="0"/>
              <a:t>exigences d'assurance publiques </a:t>
            </a:r>
            <a:r>
              <a:rPr lang="fr-CA" sz="5000" b="1" dirty="0" smtClean="0"/>
              <a:t>: </a:t>
            </a:r>
            <a:r>
              <a:rPr lang="fr-CA" sz="5400" b="1" dirty="0" smtClean="0">
                <a:solidFill>
                  <a:srgbClr val="FF0000"/>
                </a:solidFill>
              </a:rPr>
              <a:t>NO</a:t>
            </a:r>
            <a:r>
              <a:rPr lang="en-US" sz="5400" b="1" dirty="0" smtClean="0">
                <a:solidFill>
                  <a:srgbClr val="FF0000"/>
                </a:solidFill>
              </a:rPr>
              <a:t>/NON</a:t>
            </a:r>
            <a:endParaRPr lang="fr-CA" sz="5000" b="1" dirty="0" smtClean="0"/>
          </a:p>
          <a:p>
            <a:pPr marL="1617610" lvl="1" indent="-850871">
              <a:lnSpc>
                <a:spcPts val="5998"/>
              </a:lnSpc>
              <a:spcBef>
                <a:spcPct val="0"/>
              </a:spcBef>
              <a:buNone/>
            </a:pPr>
            <a:endParaRPr lang="fr-CA" sz="5000" b="1" dirty="0" smtClean="0"/>
          </a:p>
          <a:p>
            <a:pPr marL="1617610" lvl="1" indent="-850871">
              <a:lnSpc>
                <a:spcPts val="5998"/>
              </a:lnSpc>
              <a:spcBef>
                <a:spcPct val="0"/>
              </a:spcBef>
              <a:buNone/>
            </a:pPr>
            <a:endParaRPr lang="fr-CA" sz="5000" b="1" dirty="0" smtClean="0"/>
          </a:p>
          <a:p>
            <a:pPr>
              <a:lnSpc>
                <a:spcPts val="7001"/>
              </a:lnSpc>
              <a:spcBef>
                <a:spcPct val="0"/>
              </a:spcBef>
              <a:buNone/>
            </a:pPr>
            <a:r>
              <a:rPr lang="fr-FR" sz="6600" b="1" dirty="0" smtClean="0"/>
              <a:t>    </a:t>
            </a:r>
            <a:r>
              <a:rPr lang="fr-FR" sz="6600" b="1" dirty="0" err="1" smtClean="0"/>
              <a:t>eligibility</a:t>
            </a:r>
            <a:r>
              <a:rPr lang="fr-FR" sz="6600" b="1" dirty="0" smtClean="0"/>
              <a:t> - </a:t>
            </a:r>
            <a:r>
              <a:rPr lang="fr-FR" sz="6600" b="1" dirty="0" err="1" smtClean="0"/>
              <a:t>minor</a:t>
            </a:r>
            <a:r>
              <a:rPr lang="fr-FR" sz="6600" b="1" dirty="0" smtClean="0"/>
              <a:t> </a:t>
            </a:r>
            <a:r>
              <a:rPr lang="fr-FR" sz="6600" b="1" dirty="0" err="1" smtClean="0"/>
              <a:t>surgery</a:t>
            </a:r>
            <a:r>
              <a:rPr lang="fr-FR" sz="6600" b="1" dirty="0" smtClean="0"/>
              <a:t>/</a:t>
            </a:r>
          </a:p>
          <a:p>
            <a:pPr>
              <a:lnSpc>
                <a:spcPts val="7001"/>
              </a:lnSpc>
              <a:spcBef>
                <a:spcPct val="0"/>
              </a:spcBef>
              <a:buNone/>
            </a:pPr>
            <a:r>
              <a:rPr lang="fr-FR" sz="6600" b="1" i="1" dirty="0" smtClean="0"/>
              <a:t>    éligibilité - chirurgie mineure</a:t>
            </a:r>
          </a:p>
          <a:p>
            <a:pPr marL="1617610" lvl="1" indent="-850871">
              <a:buNone/>
            </a:pPr>
            <a:r>
              <a:rPr lang="fr-CA" sz="5000" b="1" dirty="0" smtClean="0"/>
              <a:t>standards/</a:t>
            </a:r>
            <a:r>
              <a:rPr lang="fr-CA" sz="5000" b="1" i="1" dirty="0" smtClean="0"/>
              <a:t>normes</a:t>
            </a:r>
            <a:r>
              <a:rPr lang="fr-CA" sz="5000" b="1" dirty="0" smtClean="0"/>
              <a:t>:</a:t>
            </a:r>
          </a:p>
          <a:p>
            <a:pPr marL="1617610" lvl="1" indent="-850871">
              <a:lnSpc>
                <a:spcPct val="90000"/>
              </a:lnSpc>
              <a:buClr>
                <a:schemeClr val="tx1"/>
              </a:buClr>
            </a:pPr>
            <a:r>
              <a:rPr lang="fr-CA" sz="3300" dirty="0" smtClean="0"/>
              <a:t>WPATH SOC</a:t>
            </a:r>
          </a:p>
          <a:p>
            <a:pPr marL="1617610" lvl="1" indent="-850871">
              <a:lnSpc>
                <a:spcPct val="90000"/>
              </a:lnSpc>
              <a:buClr>
                <a:schemeClr val="tx1"/>
              </a:buClr>
            </a:pPr>
            <a:r>
              <a:rPr lang="fr-CA" sz="3300" i="1" dirty="0" smtClean="0"/>
              <a:t>WPATH SOC</a:t>
            </a:r>
          </a:p>
          <a:p>
            <a:pPr marL="1617610" lvl="1" indent="-850871">
              <a:lnSpc>
                <a:spcPts val="5998"/>
              </a:lnSpc>
              <a:buNone/>
            </a:pPr>
            <a:r>
              <a:rPr lang="fr-CA" sz="5000" b="1" dirty="0" smtClean="0"/>
              <a:t>public </a:t>
            </a:r>
            <a:r>
              <a:rPr lang="fr-CA" sz="5000" b="1" dirty="0" err="1" smtClean="0"/>
              <a:t>insurance</a:t>
            </a:r>
            <a:r>
              <a:rPr lang="fr-CA" sz="5000" b="1" dirty="0" smtClean="0"/>
              <a:t> </a:t>
            </a:r>
            <a:r>
              <a:rPr lang="fr-CA" sz="5000" b="1" dirty="0" err="1" smtClean="0"/>
              <a:t>requirements</a:t>
            </a:r>
            <a:r>
              <a:rPr lang="fr-CA" sz="5000" b="1" dirty="0" smtClean="0"/>
              <a:t>/</a:t>
            </a:r>
          </a:p>
          <a:p>
            <a:pPr marL="1617610" lvl="1" indent="-850871">
              <a:lnSpc>
                <a:spcPts val="5998"/>
              </a:lnSpc>
              <a:buNone/>
            </a:pPr>
            <a:r>
              <a:rPr lang="fr-CA" sz="5000" b="1" i="1" dirty="0" smtClean="0"/>
              <a:t>exigences d'assurance publiques </a:t>
            </a:r>
            <a:r>
              <a:rPr lang="fr-CA" sz="5000" b="1" dirty="0" smtClean="0"/>
              <a:t>:</a:t>
            </a:r>
            <a:r>
              <a:rPr lang="fr-CA" sz="4800" b="1" dirty="0" smtClean="0">
                <a:solidFill>
                  <a:srgbClr val="FF0000"/>
                </a:solidFill>
              </a:rPr>
              <a:t> NO</a:t>
            </a:r>
            <a:r>
              <a:rPr lang="en-US" sz="4800" b="1" dirty="0" smtClean="0">
                <a:solidFill>
                  <a:srgbClr val="FF0000"/>
                </a:solidFill>
              </a:rPr>
              <a:t>/NON</a:t>
            </a:r>
            <a:endParaRPr lang="fr-CA" sz="5000" b="1" dirty="0" smtClean="0"/>
          </a:p>
          <a:p>
            <a:pPr marL="1617610" lvl="1" indent="-850871">
              <a:lnSpc>
                <a:spcPts val="5998"/>
              </a:lnSpc>
              <a:buNone/>
            </a:pPr>
            <a:endParaRPr lang="fr-CA" sz="5500" dirty="0" smtClean="0"/>
          </a:p>
        </p:txBody>
      </p:sp>
      <p:sp>
        <p:nvSpPr>
          <p:cNvPr id="3" name="Content Placeholder 5"/>
          <p:cNvSpPr>
            <a:spLocks noGrp="1"/>
          </p:cNvSpPr>
          <p:nvPr>
            <p:ph sz="half" idx="4294967295"/>
          </p:nvPr>
        </p:nvSpPr>
        <p:spPr>
          <a:xfrm>
            <a:off x="33847086" y="8756653"/>
            <a:ext cx="15073314" cy="28074936"/>
          </a:xfrm>
          <a:ln w="127000">
            <a:solidFill>
              <a:schemeClr val="tx1"/>
            </a:solidFill>
          </a:ln>
        </p:spPr>
        <p:txBody>
          <a:bodyPr lIns="504019" tIns="252009" rIns="504019" bIns="252009"/>
          <a:lstStyle/>
          <a:p>
            <a:pPr marL="1557645" indent="-1557645" eaLnBrk="1" hangingPunct="1">
              <a:lnSpc>
                <a:spcPct val="80000"/>
              </a:lnSpc>
              <a:buNone/>
              <a:defRPr/>
            </a:pPr>
            <a:r>
              <a:rPr lang="fr-CA" sz="6600" b="1" dirty="0"/>
              <a:t>counselling/</a:t>
            </a:r>
            <a:r>
              <a:rPr lang="fr-CA" sz="6600" b="1" i="1" dirty="0"/>
              <a:t>thérapie</a:t>
            </a:r>
          </a:p>
          <a:p>
            <a:pPr marL="1619148" lvl="1" indent="-852431">
              <a:lnSpc>
                <a:spcPct val="80000"/>
              </a:lnSpc>
              <a:spcBef>
                <a:spcPts val="3308"/>
              </a:spcBef>
              <a:buNone/>
              <a:defRPr/>
            </a:pPr>
            <a:r>
              <a:rPr lang="fr-CA" sz="5000" b="1" dirty="0"/>
              <a:t>public/</a:t>
            </a:r>
            <a:r>
              <a:rPr lang="fr-CA" sz="5000" b="1" i="1" dirty="0"/>
              <a:t>public</a:t>
            </a:r>
            <a:r>
              <a:rPr lang="fr-CA" sz="5000" b="1" dirty="0"/>
              <a:t>: </a:t>
            </a:r>
            <a:r>
              <a:rPr lang="fr-CA" sz="3900" b="1" dirty="0">
                <a:solidFill>
                  <a:srgbClr val="FF6600"/>
                </a:solidFill>
              </a:rPr>
              <a:t>LIMITED/LIMITÉ</a:t>
            </a:r>
            <a:endParaRPr lang="fr-CA" sz="5000" b="1" dirty="0"/>
          </a:p>
          <a:p>
            <a:pPr marL="1619148" lvl="1" indent="-852431">
              <a:lnSpc>
                <a:spcPct val="90000"/>
              </a:lnSpc>
              <a:spcBef>
                <a:spcPts val="3308"/>
              </a:spcBef>
              <a:buClr>
                <a:schemeClr val="tx1"/>
              </a:buClr>
              <a:defRPr/>
            </a:pPr>
            <a:r>
              <a:rPr lang="fr-CA" sz="3600" b="1" dirty="0" err="1"/>
              <a:t>Through</a:t>
            </a:r>
            <a:r>
              <a:rPr lang="fr-CA" sz="3600" b="1" dirty="0"/>
              <a:t> </a:t>
            </a:r>
            <a:r>
              <a:rPr lang="fr-CA" sz="3600" b="1" dirty="0" err="1"/>
              <a:t>some</a:t>
            </a:r>
            <a:r>
              <a:rPr lang="fr-CA" sz="3600" b="1" dirty="0"/>
              <a:t> </a:t>
            </a:r>
            <a:r>
              <a:rPr lang="fr-CA" sz="3600" b="1" dirty="0" err="1"/>
              <a:t>community</a:t>
            </a:r>
            <a:r>
              <a:rPr lang="fr-CA" sz="3600" b="1" dirty="0"/>
              <a:t> Mental </a:t>
            </a:r>
            <a:r>
              <a:rPr lang="fr-CA" sz="3600" b="1" dirty="0" err="1"/>
              <a:t>Health</a:t>
            </a:r>
            <a:r>
              <a:rPr lang="fr-CA" sz="3600" b="1" dirty="0"/>
              <a:t> Services Centres </a:t>
            </a:r>
          </a:p>
          <a:p>
            <a:pPr marL="766712" lvl="1" indent="0">
              <a:lnSpc>
                <a:spcPct val="90000"/>
              </a:lnSpc>
              <a:spcBef>
                <a:spcPts val="3308"/>
              </a:spcBef>
              <a:buClr>
                <a:schemeClr val="tx1"/>
              </a:buClr>
              <a:buNone/>
              <a:defRPr/>
            </a:pPr>
            <a:r>
              <a:rPr lang="fr-CA" sz="3600" b="1" dirty="0"/>
              <a:t>       </a:t>
            </a:r>
            <a:r>
              <a:rPr lang="fr-CA" sz="3600" b="1" dirty="0" err="1"/>
              <a:t>primarily</a:t>
            </a:r>
            <a:r>
              <a:rPr lang="fr-CA" sz="3600" b="1" dirty="0"/>
              <a:t> in Halifax area</a:t>
            </a:r>
          </a:p>
          <a:p>
            <a:pPr marL="1619148" lvl="1" indent="-852431">
              <a:lnSpc>
                <a:spcPct val="90000"/>
              </a:lnSpc>
              <a:spcBef>
                <a:spcPts val="3308"/>
              </a:spcBef>
              <a:buClr>
                <a:schemeClr val="tx1"/>
              </a:buClr>
              <a:defRPr/>
            </a:pPr>
            <a:r>
              <a:rPr lang="fr-CA" sz="3600" b="1" dirty="0" err="1"/>
              <a:t>Transgender</a:t>
            </a:r>
            <a:r>
              <a:rPr lang="fr-CA" sz="3600" b="1" dirty="0"/>
              <a:t> </a:t>
            </a:r>
            <a:r>
              <a:rPr lang="fr-CA" sz="3600" b="1" dirty="0" err="1"/>
              <a:t>Health</a:t>
            </a:r>
            <a:r>
              <a:rPr lang="fr-CA" sz="3600" b="1" dirty="0"/>
              <a:t> Services - Child / Adolescent Services </a:t>
            </a:r>
            <a:r>
              <a:rPr lang="fr-CA" sz="3600" b="1" dirty="0" err="1"/>
              <a:t>at</a:t>
            </a:r>
            <a:r>
              <a:rPr lang="fr-CA" sz="3600" b="1" dirty="0"/>
              <a:t> IWK </a:t>
            </a:r>
            <a:r>
              <a:rPr lang="fr-CA" sz="3600" b="1" dirty="0" err="1"/>
              <a:t>Health</a:t>
            </a:r>
            <a:r>
              <a:rPr lang="fr-CA" sz="3600" b="1" dirty="0"/>
              <a:t> Sciences Centre </a:t>
            </a:r>
          </a:p>
          <a:p>
            <a:pPr marL="766712" lvl="1" indent="0">
              <a:lnSpc>
                <a:spcPct val="90000"/>
              </a:lnSpc>
              <a:spcBef>
                <a:spcPts val="3308"/>
              </a:spcBef>
              <a:buClr>
                <a:schemeClr val="tx1"/>
              </a:buClr>
              <a:buNone/>
              <a:defRPr/>
            </a:pPr>
            <a:endParaRPr lang="fr-CA" sz="5000" b="1" dirty="0"/>
          </a:p>
          <a:p>
            <a:pPr marL="766712" lvl="1" indent="0">
              <a:lnSpc>
                <a:spcPct val="90000"/>
              </a:lnSpc>
              <a:spcBef>
                <a:spcPts val="3308"/>
              </a:spcBef>
              <a:buClr>
                <a:schemeClr val="tx1"/>
              </a:buClr>
              <a:buNone/>
              <a:defRPr/>
            </a:pPr>
            <a:r>
              <a:rPr lang="fr-CA" sz="5000" b="1" dirty="0" err="1"/>
              <a:t>private</a:t>
            </a:r>
            <a:r>
              <a:rPr lang="fr-CA" sz="5000" b="1" dirty="0"/>
              <a:t>/</a:t>
            </a:r>
            <a:r>
              <a:rPr lang="fr-CA" sz="5000" b="1" i="1" dirty="0"/>
              <a:t>privé</a:t>
            </a:r>
            <a:r>
              <a:rPr lang="fr-CA" sz="5000" b="1" dirty="0"/>
              <a:t>: </a:t>
            </a:r>
            <a:r>
              <a:rPr lang="fr-CA" sz="5500" b="1" dirty="0">
                <a:solidFill>
                  <a:srgbClr val="FF6600"/>
                </a:solidFill>
              </a:rPr>
              <a:t>LIMITED/LIMITÉ</a:t>
            </a:r>
            <a:endParaRPr lang="fr-CA" sz="5000" b="1" dirty="0"/>
          </a:p>
          <a:p>
            <a:pPr marL="1619148" lvl="1" indent="-852431">
              <a:lnSpc>
                <a:spcPct val="90000"/>
              </a:lnSpc>
              <a:spcBef>
                <a:spcPts val="3308"/>
              </a:spcBef>
              <a:buClr>
                <a:schemeClr val="tx1"/>
              </a:buClr>
              <a:defRPr/>
            </a:pPr>
            <a:r>
              <a:rPr lang="fr-CA" sz="3600" b="1" dirty="0" err="1"/>
              <a:t>Primarily</a:t>
            </a:r>
            <a:r>
              <a:rPr lang="fr-CA" sz="3600" b="1" dirty="0"/>
              <a:t> in Halifax </a:t>
            </a:r>
            <a:r>
              <a:rPr lang="fr-CA" sz="3600" b="1" dirty="0" smtClean="0"/>
              <a:t>area</a:t>
            </a:r>
            <a:endParaRPr lang="fr-CA" sz="3600" b="1" dirty="0"/>
          </a:p>
          <a:p>
            <a:pPr marL="1557645" indent="-1557645">
              <a:lnSpc>
                <a:spcPts val="7001"/>
              </a:lnSpc>
              <a:buNone/>
              <a:defRPr/>
            </a:pPr>
            <a:r>
              <a:rPr lang="fr-CA" sz="6600" b="1" dirty="0" smtClean="0"/>
              <a:t>   </a:t>
            </a:r>
            <a:r>
              <a:rPr lang="fr-CA" sz="6600" b="1" dirty="0" err="1" smtClean="0"/>
              <a:t>specialists</a:t>
            </a:r>
            <a:r>
              <a:rPr lang="fr-CA" sz="6600" b="1" dirty="0" smtClean="0"/>
              <a:t>/</a:t>
            </a:r>
            <a:r>
              <a:rPr lang="fr-CA" sz="6600" b="1" i="1" dirty="0" smtClean="0"/>
              <a:t>spécialistes</a:t>
            </a:r>
            <a:endParaRPr lang="fr-CA" sz="6600" b="1" i="1" dirty="0"/>
          </a:p>
          <a:p>
            <a:pPr marL="1619148" lvl="1" indent="-852431">
              <a:lnSpc>
                <a:spcPct val="80000"/>
              </a:lnSpc>
              <a:spcBef>
                <a:spcPts val="3308"/>
              </a:spcBef>
              <a:buNone/>
              <a:defRPr/>
            </a:pPr>
            <a:r>
              <a:rPr lang="fr-CA" sz="5000" b="1" dirty="0"/>
              <a:t>public/</a:t>
            </a:r>
            <a:r>
              <a:rPr lang="fr-CA" sz="5000" b="1" i="1" dirty="0"/>
              <a:t>public</a:t>
            </a:r>
            <a:r>
              <a:rPr lang="fr-CA" sz="5000" b="1" dirty="0"/>
              <a:t>: </a:t>
            </a:r>
            <a:r>
              <a:rPr lang="fr-CA" sz="3900" b="1" dirty="0">
                <a:solidFill>
                  <a:srgbClr val="FF6600"/>
                </a:solidFill>
              </a:rPr>
              <a:t>LIMITED/LIMITÉ</a:t>
            </a:r>
            <a:endParaRPr lang="fr-CA" sz="5000" b="1" dirty="0"/>
          </a:p>
          <a:p>
            <a:pPr marL="1619148" lvl="1" indent="-852431">
              <a:lnSpc>
                <a:spcPct val="90000"/>
              </a:lnSpc>
              <a:spcBef>
                <a:spcPts val="3308"/>
              </a:spcBef>
              <a:buClr>
                <a:schemeClr val="tx1"/>
              </a:buClr>
              <a:defRPr/>
            </a:pPr>
            <a:r>
              <a:rPr lang="fr-CA" sz="3600" b="1" dirty="0" err="1"/>
              <a:t>Endocrinology</a:t>
            </a:r>
            <a:r>
              <a:rPr lang="fr-CA" sz="3600" b="1" dirty="0"/>
              <a:t>, </a:t>
            </a:r>
            <a:r>
              <a:rPr lang="fr-CA" sz="3600" b="1" dirty="0" smtClean="0"/>
              <a:t> </a:t>
            </a:r>
            <a:r>
              <a:rPr lang="fr-CA" sz="3600" b="1" dirty="0" err="1" smtClean="0"/>
              <a:t>Psychiatry</a:t>
            </a:r>
            <a:r>
              <a:rPr lang="fr-CA" sz="3600" b="1" dirty="0"/>
              <a:t>, </a:t>
            </a:r>
            <a:r>
              <a:rPr lang="fr-CA" sz="3600" b="1" dirty="0" smtClean="0"/>
              <a:t> Social </a:t>
            </a:r>
            <a:r>
              <a:rPr lang="fr-CA" sz="3600" b="1" dirty="0" err="1"/>
              <a:t>Work</a:t>
            </a:r>
            <a:r>
              <a:rPr lang="fr-CA" sz="3600" b="1" dirty="0"/>
              <a:t>,  </a:t>
            </a:r>
            <a:r>
              <a:rPr lang="fr-CA" sz="3600" b="1" dirty="0" err="1"/>
              <a:t>Family</a:t>
            </a:r>
            <a:r>
              <a:rPr lang="fr-CA" sz="3600" b="1" dirty="0"/>
              <a:t> </a:t>
            </a:r>
            <a:r>
              <a:rPr lang="fr-CA" sz="3600" b="1" dirty="0" err="1"/>
              <a:t>Medicine</a:t>
            </a:r>
            <a:r>
              <a:rPr lang="fr-CA" sz="3600" b="1" dirty="0"/>
              <a:t> , </a:t>
            </a:r>
            <a:r>
              <a:rPr lang="fr-CA" sz="3600" b="1" dirty="0" smtClean="0"/>
              <a:t>          </a:t>
            </a:r>
            <a:r>
              <a:rPr lang="fr-CA" sz="3600" b="1" dirty="0" err="1" smtClean="0"/>
              <a:t>MEd</a:t>
            </a:r>
            <a:r>
              <a:rPr lang="fr-CA" sz="3600" b="1" dirty="0" smtClean="0"/>
              <a:t> </a:t>
            </a:r>
            <a:r>
              <a:rPr lang="fr-CA" sz="3600" b="1" dirty="0"/>
              <a:t>in Counseling, </a:t>
            </a:r>
            <a:r>
              <a:rPr lang="fr-CA" sz="3600" b="1" dirty="0" smtClean="0"/>
              <a:t> </a:t>
            </a:r>
            <a:r>
              <a:rPr lang="fr-CA" sz="3600" b="1" dirty="0" err="1" smtClean="0"/>
              <a:t>Psychology</a:t>
            </a:r>
            <a:endParaRPr lang="fr-CA" sz="3600" b="1" dirty="0"/>
          </a:p>
          <a:p>
            <a:pPr marL="1619148" lvl="1" indent="-852431">
              <a:lnSpc>
                <a:spcPct val="90000"/>
              </a:lnSpc>
              <a:spcBef>
                <a:spcPts val="3308"/>
              </a:spcBef>
              <a:buClr>
                <a:schemeClr val="tx1"/>
              </a:buClr>
              <a:defRPr/>
            </a:pPr>
            <a:endParaRPr lang="fr-CA" sz="3300" b="1" dirty="0"/>
          </a:p>
          <a:p>
            <a:pPr marL="766712" lvl="1" indent="0">
              <a:lnSpc>
                <a:spcPct val="90000"/>
              </a:lnSpc>
              <a:spcBef>
                <a:spcPts val="3308"/>
              </a:spcBef>
              <a:buClr>
                <a:schemeClr val="tx1"/>
              </a:buClr>
              <a:buNone/>
              <a:defRPr/>
            </a:pPr>
            <a:r>
              <a:rPr lang="fr-CA" sz="5000" b="1" dirty="0" err="1"/>
              <a:t>Private</a:t>
            </a:r>
            <a:r>
              <a:rPr lang="fr-CA" sz="5000" b="1" dirty="0"/>
              <a:t>/</a:t>
            </a:r>
            <a:r>
              <a:rPr lang="fr-CA" sz="5000" b="1" i="1" dirty="0"/>
              <a:t>privé</a:t>
            </a:r>
            <a:r>
              <a:rPr lang="fr-CA" sz="5000" b="1" dirty="0"/>
              <a:t>: </a:t>
            </a:r>
            <a:r>
              <a:rPr lang="fr-CA" sz="3900" b="1" dirty="0">
                <a:solidFill>
                  <a:srgbClr val="FF6600"/>
                </a:solidFill>
              </a:rPr>
              <a:t>LIMITED/LIMITÉ</a:t>
            </a:r>
            <a:endParaRPr lang="fr-CA" sz="5000" b="1" dirty="0"/>
          </a:p>
          <a:p>
            <a:pPr marL="1890589" lvl="1" indent="-1890589">
              <a:lnSpc>
                <a:spcPct val="80000"/>
              </a:lnSpc>
              <a:spcBef>
                <a:spcPts val="3308"/>
              </a:spcBef>
              <a:buClr>
                <a:schemeClr val="bg2"/>
              </a:buClr>
              <a:buNone/>
              <a:defRPr/>
            </a:pPr>
            <a:r>
              <a:rPr lang="fr-CA" sz="3300" b="1" dirty="0" smtClean="0"/>
              <a:t>          </a:t>
            </a:r>
            <a:r>
              <a:rPr lang="fr-CA" sz="3600" dirty="0" smtClean="0"/>
              <a:t>Social </a:t>
            </a:r>
            <a:r>
              <a:rPr lang="fr-CA" sz="3600" dirty="0" err="1"/>
              <a:t>Work</a:t>
            </a:r>
            <a:r>
              <a:rPr lang="fr-CA" sz="3600" dirty="0"/>
              <a:t>,  </a:t>
            </a:r>
            <a:r>
              <a:rPr lang="fr-CA" sz="3600" dirty="0" err="1" smtClean="0"/>
              <a:t>MEd</a:t>
            </a:r>
            <a:r>
              <a:rPr lang="fr-CA" sz="3600" dirty="0" smtClean="0"/>
              <a:t> </a:t>
            </a:r>
            <a:r>
              <a:rPr lang="fr-CA" sz="3600" dirty="0"/>
              <a:t>in Counseling, </a:t>
            </a:r>
            <a:r>
              <a:rPr lang="fr-CA" sz="3600" dirty="0" smtClean="0"/>
              <a:t> </a:t>
            </a:r>
            <a:r>
              <a:rPr lang="fr-CA" sz="3600" dirty="0" err="1" smtClean="0"/>
              <a:t>Psychology</a:t>
            </a:r>
            <a:r>
              <a:rPr lang="fr-CA" sz="3600" dirty="0" smtClean="0"/>
              <a:t>, </a:t>
            </a:r>
            <a:r>
              <a:rPr lang="fr-CA" sz="3600" dirty="0" err="1" smtClean="0"/>
              <a:t>Psychiatry</a:t>
            </a:r>
            <a:r>
              <a:rPr lang="fr-CA" sz="3600" dirty="0" smtClean="0"/>
              <a:t> </a:t>
            </a:r>
          </a:p>
          <a:p>
            <a:pPr marL="1890589" lvl="1" indent="-1890589">
              <a:lnSpc>
                <a:spcPct val="80000"/>
              </a:lnSpc>
              <a:spcBef>
                <a:spcPts val="3308"/>
              </a:spcBef>
              <a:buClr>
                <a:schemeClr val="bg2"/>
              </a:buClr>
              <a:buNone/>
              <a:defRPr/>
            </a:pPr>
            <a:endParaRPr lang="fr-CA" sz="3600" dirty="0" smtClean="0"/>
          </a:p>
          <a:p>
            <a:pPr marL="1890589" lvl="1" indent="-1890589">
              <a:lnSpc>
                <a:spcPct val="80000"/>
              </a:lnSpc>
              <a:spcBef>
                <a:spcPts val="3308"/>
              </a:spcBef>
              <a:buClr>
                <a:schemeClr val="bg2"/>
              </a:buClr>
              <a:buFontTx/>
              <a:buChar char="-"/>
              <a:defRPr/>
            </a:pPr>
            <a:r>
              <a:rPr lang="fr-CA" sz="6600" b="1" dirty="0" err="1" smtClean="0"/>
              <a:t>surgery</a:t>
            </a:r>
            <a:r>
              <a:rPr lang="fr-CA" sz="6600" b="1" dirty="0" smtClean="0"/>
              <a:t>/</a:t>
            </a:r>
            <a:r>
              <a:rPr lang="fr-CA" sz="6600" b="1" i="1" dirty="0" err="1" smtClean="0"/>
              <a:t>chirugie</a:t>
            </a:r>
            <a:endParaRPr lang="fr-CA" sz="6600" b="1" i="1" dirty="0" smtClean="0"/>
          </a:p>
          <a:p>
            <a:pPr marL="1890589" lvl="1" indent="-1890589">
              <a:lnSpc>
                <a:spcPct val="80000"/>
              </a:lnSpc>
              <a:spcBef>
                <a:spcPts val="3308"/>
              </a:spcBef>
              <a:buClr>
                <a:schemeClr val="bg2"/>
              </a:buClr>
              <a:buNone/>
              <a:defRPr/>
            </a:pPr>
            <a:r>
              <a:rPr lang="fr-CA" sz="6600" dirty="0" err="1" smtClean="0"/>
              <a:t>m→f</a:t>
            </a:r>
            <a:r>
              <a:rPr lang="fr-CA" sz="6600" dirty="0" smtClean="0"/>
              <a:t> (type and </a:t>
            </a:r>
            <a:r>
              <a:rPr lang="fr-CA" sz="6600" dirty="0" err="1" smtClean="0"/>
              <a:t>cost</a:t>
            </a:r>
            <a:r>
              <a:rPr lang="fr-CA" sz="6600" dirty="0" smtClean="0"/>
              <a:t>/</a:t>
            </a:r>
            <a:r>
              <a:rPr lang="fr-CA" sz="6600" i="1" dirty="0" smtClean="0"/>
              <a:t>type et coût)</a:t>
            </a:r>
            <a:endParaRPr lang="fr-CA" sz="6600" b="1" dirty="0" smtClean="0"/>
          </a:p>
          <a:p>
            <a:pPr marL="1890589" lvl="1" indent="-1890589">
              <a:lnSpc>
                <a:spcPct val="80000"/>
              </a:lnSpc>
              <a:spcBef>
                <a:spcPts val="3308"/>
              </a:spcBef>
              <a:buClr>
                <a:schemeClr val="bg2"/>
              </a:buClr>
              <a:buNone/>
              <a:defRPr/>
            </a:pPr>
            <a:r>
              <a:rPr lang="fr-CA" sz="6600" dirty="0" smtClean="0"/>
              <a:t> f - m (type and </a:t>
            </a:r>
            <a:r>
              <a:rPr lang="fr-CA" sz="6600" dirty="0" err="1" smtClean="0"/>
              <a:t>cost</a:t>
            </a:r>
            <a:r>
              <a:rPr lang="fr-CA" sz="6600" dirty="0" smtClean="0"/>
              <a:t>/</a:t>
            </a:r>
            <a:r>
              <a:rPr lang="fr-CA" sz="6600" i="1" dirty="0" smtClean="0"/>
              <a:t>type et coût)</a:t>
            </a:r>
            <a:endParaRPr lang="fr-CA" sz="6600" b="1" dirty="0" smtClean="0"/>
          </a:p>
          <a:p>
            <a:pPr marL="1557645" indent="-1557645">
              <a:lnSpc>
                <a:spcPts val="7001"/>
              </a:lnSpc>
              <a:spcBef>
                <a:spcPct val="0"/>
              </a:spcBef>
              <a:buNone/>
              <a:defRPr/>
            </a:pPr>
            <a:r>
              <a:rPr lang="fr-CA" sz="6600" b="1" i="1" dirty="0" smtClean="0"/>
              <a:t> </a:t>
            </a:r>
            <a:r>
              <a:rPr lang="fr-CA" sz="6600" dirty="0" smtClean="0"/>
              <a:t>  </a:t>
            </a:r>
            <a:r>
              <a:rPr lang="fr-CA" sz="5000" b="1" dirty="0" smtClean="0"/>
              <a:t>public/</a:t>
            </a:r>
            <a:r>
              <a:rPr lang="fr-CA" sz="5000" b="1" i="1" dirty="0" smtClean="0"/>
              <a:t>public</a:t>
            </a:r>
            <a:r>
              <a:rPr lang="fr-CA" sz="5000" b="1" dirty="0"/>
              <a:t>: </a:t>
            </a:r>
            <a:r>
              <a:rPr lang="fr-CA" sz="3900" b="1" dirty="0">
                <a:solidFill>
                  <a:srgbClr val="FF0000"/>
                </a:solidFill>
              </a:rPr>
              <a:t>NO</a:t>
            </a:r>
            <a:r>
              <a:rPr lang="en-US" sz="3900" b="1" dirty="0">
                <a:solidFill>
                  <a:srgbClr val="FF0000"/>
                </a:solidFill>
              </a:rPr>
              <a:t>/NON</a:t>
            </a:r>
            <a:endParaRPr lang="fr-CA" sz="3900" b="1" dirty="0">
              <a:solidFill>
                <a:srgbClr val="FF0000"/>
              </a:solidFill>
            </a:endParaRPr>
          </a:p>
          <a:p>
            <a:pPr marL="1619148" lvl="1" indent="-852431">
              <a:lnSpc>
                <a:spcPct val="80000"/>
              </a:lnSpc>
              <a:spcBef>
                <a:spcPts val="3308"/>
              </a:spcBef>
              <a:buNone/>
              <a:defRPr/>
            </a:pPr>
            <a:r>
              <a:rPr lang="fr-CA" sz="5000" b="1" dirty="0"/>
              <a:t>- </a:t>
            </a:r>
            <a:r>
              <a:rPr lang="fr-CA" sz="5000" dirty="0"/>
              <a:t>none </a:t>
            </a:r>
          </a:p>
          <a:p>
            <a:pPr marL="766712" lvl="1" indent="0">
              <a:lnSpc>
                <a:spcPct val="90000"/>
              </a:lnSpc>
              <a:spcBef>
                <a:spcPts val="3308"/>
              </a:spcBef>
              <a:buClr>
                <a:schemeClr val="tx1"/>
              </a:buClr>
              <a:buNone/>
              <a:defRPr/>
            </a:pPr>
            <a:r>
              <a:rPr lang="fr-CA" sz="5000" b="1" dirty="0" err="1" smtClean="0"/>
              <a:t>private</a:t>
            </a:r>
            <a:r>
              <a:rPr lang="fr-CA" sz="5000" b="1" dirty="0" smtClean="0"/>
              <a:t>/</a:t>
            </a:r>
            <a:r>
              <a:rPr lang="fr-CA" sz="5000" b="1" i="1" dirty="0" smtClean="0"/>
              <a:t>privé</a:t>
            </a:r>
            <a:r>
              <a:rPr lang="fr-CA" sz="5000" b="1" dirty="0"/>
              <a:t>: </a:t>
            </a:r>
            <a:r>
              <a:rPr lang="fr-CA" sz="3900" b="1" dirty="0">
                <a:solidFill>
                  <a:srgbClr val="FF0000"/>
                </a:solidFill>
              </a:rPr>
              <a:t>NO</a:t>
            </a:r>
            <a:r>
              <a:rPr lang="en-US" sz="3900" b="1" dirty="0">
                <a:solidFill>
                  <a:srgbClr val="FF0000"/>
                </a:solidFill>
              </a:rPr>
              <a:t>/NON</a:t>
            </a:r>
            <a:endParaRPr lang="fr-CA" sz="3900" b="1" dirty="0">
              <a:solidFill>
                <a:srgbClr val="FF0000"/>
              </a:solidFill>
            </a:endParaRPr>
          </a:p>
          <a:p>
            <a:pPr marL="1619148" lvl="1" indent="-852431">
              <a:lnSpc>
                <a:spcPct val="90000"/>
              </a:lnSpc>
              <a:spcBef>
                <a:spcPts val="3308"/>
              </a:spcBef>
              <a:buClr>
                <a:schemeClr val="tx1"/>
              </a:buClr>
              <a:defRPr/>
            </a:pPr>
            <a:r>
              <a:rPr lang="fr-CA" sz="3600" b="1" dirty="0" smtClean="0"/>
              <a:t>out-of-province</a:t>
            </a:r>
          </a:p>
          <a:p>
            <a:pPr marL="1619148" lvl="1" indent="-852431">
              <a:lnSpc>
                <a:spcPct val="90000"/>
              </a:lnSpc>
              <a:spcBef>
                <a:spcPts val="3308"/>
              </a:spcBef>
              <a:buClr>
                <a:schemeClr val="tx1"/>
              </a:buClr>
              <a:defRPr/>
            </a:pPr>
            <a:r>
              <a:rPr lang="fr-CA" sz="6600" b="1" dirty="0" err="1" smtClean="0"/>
              <a:t>surgery</a:t>
            </a:r>
            <a:r>
              <a:rPr lang="fr-CA" sz="6600" b="1" dirty="0" smtClean="0"/>
              <a:t>/</a:t>
            </a:r>
            <a:r>
              <a:rPr lang="fr-CA" sz="6600" b="1" i="1" dirty="0" err="1" smtClean="0"/>
              <a:t>chirugie</a:t>
            </a:r>
            <a:endParaRPr lang="fr-CA" sz="6600" b="1" i="1" dirty="0"/>
          </a:p>
          <a:p>
            <a:pPr marL="1619148" lvl="1" indent="-852431">
              <a:lnSpc>
                <a:spcPct val="80000"/>
              </a:lnSpc>
              <a:spcBef>
                <a:spcPts val="3308"/>
              </a:spcBef>
              <a:buNone/>
              <a:defRPr/>
            </a:pPr>
            <a:r>
              <a:rPr lang="fr-CA" sz="5000" b="1" dirty="0" smtClean="0"/>
              <a:t>public/</a:t>
            </a:r>
            <a:r>
              <a:rPr lang="fr-CA" sz="5000" b="1" i="1" dirty="0" smtClean="0"/>
              <a:t>public</a:t>
            </a:r>
            <a:r>
              <a:rPr lang="fr-CA" sz="5000" b="1" dirty="0"/>
              <a:t>: </a:t>
            </a:r>
            <a:r>
              <a:rPr lang="fr-CA" sz="3900" b="1" dirty="0">
                <a:solidFill>
                  <a:srgbClr val="FF0000"/>
                </a:solidFill>
              </a:rPr>
              <a:t>NO</a:t>
            </a:r>
            <a:r>
              <a:rPr lang="en-US" sz="3900" b="1" dirty="0">
                <a:solidFill>
                  <a:srgbClr val="FF0000"/>
                </a:solidFill>
              </a:rPr>
              <a:t>/NON</a:t>
            </a:r>
            <a:endParaRPr lang="fr-CA" sz="3900" b="1" dirty="0">
              <a:solidFill>
                <a:srgbClr val="FF0000"/>
              </a:solidFill>
            </a:endParaRPr>
          </a:p>
          <a:p>
            <a:pPr marL="1619148" lvl="1" indent="-852431">
              <a:lnSpc>
                <a:spcPct val="80000"/>
              </a:lnSpc>
              <a:spcBef>
                <a:spcPts val="3308"/>
              </a:spcBef>
              <a:buFontTx/>
              <a:buChar char="-"/>
              <a:defRPr/>
            </a:pPr>
            <a:r>
              <a:rPr lang="fr-CA" sz="5000" dirty="0"/>
              <a:t>None</a:t>
            </a:r>
          </a:p>
          <a:p>
            <a:pPr marL="1619148" lvl="1" indent="-852431">
              <a:lnSpc>
                <a:spcPct val="80000"/>
              </a:lnSpc>
              <a:spcBef>
                <a:spcPts val="3308"/>
              </a:spcBef>
              <a:buFontTx/>
              <a:buChar char="-"/>
              <a:defRPr/>
            </a:pPr>
            <a:endParaRPr lang="fr-FR" sz="5000" i="1" dirty="0"/>
          </a:p>
          <a:p>
            <a:pPr marL="1619148" lvl="1" indent="-852431">
              <a:lnSpc>
                <a:spcPct val="80000"/>
              </a:lnSpc>
              <a:spcBef>
                <a:spcPts val="3308"/>
              </a:spcBef>
              <a:buNone/>
              <a:defRPr/>
            </a:pPr>
            <a:endParaRPr lang="fr-CA" sz="3300" dirty="0"/>
          </a:p>
          <a:p>
            <a:pPr marL="1619148" lvl="1" indent="-852431">
              <a:lnSpc>
                <a:spcPct val="90000"/>
              </a:lnSpc>
              <a:spcBef>
                <a:spcPts val="3308"/>
              </a:spcBef>
              <a:buClr>
                <a:schemeClr val="tx1"/>
              </a:buClr>
              <a:defRPr/>
            </a:pPr>
            <a:endParaRPr lang="fr-CA" sz="3300" i="1"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idx="4294967295"/>
          </p:nvPr>
        </p:nvSpPr>
        <p:spPr>
          <a:xfrm>
            <a:off x="1485903" y="1471612"/>
            <a:ext cx="47505937" cy="2957511"/>
          </a:xfrm>
          <a:ln w="127000">
            <a:solidFill>
              <a:schemeClr val="tx1"/>
            </a:solidFill>
          </a:ln>
        </p:spPr>
        <p:txBody>
          <a:bodyPr/>
          <a:lstStyle/>
          <a:p>
            <a:pPr eaLnBrk="1" hangingPunct="1"/>
            <a:r>
              <a:rPr lang="en-US" sz="18200" dirty="0" smtClean="0"/>
              <a:t>SASK: trans health/</a:t>
            </a:r>
            <a:r>
              <a:rPr lang="en-US" sz="18200" dirty="0" err="1" smtClean="0"/>
              <a:t>sant</a:t>
            </a:r>
            <a:r>
              <a:rPr lang="fr-CA" sz="18200" dirty="0" smtClean="0"/>
              <a:t>é-</a:t>
            </a:r>
            <a:r>
              <a:rPr lang="fr-CA" sz="18200" dirty="0" err="1" smtClean="0"/>
              <a:t>trans</a:t>
            </a:r>
            <a:r>
              <a:rPr lang="fr-CA" sz="18200" dirty="0" smtClean="0"/>
              <a:t> 2011</a:t>
            </a:r>
            <a:endParaRPr lang="en-US" sz="18200" dirty="0" smtClean="0"/>
          </a:p>
        </p:txBody>
      </p:sp>
      <p:sp>
        <p:nvSpPr>
          <p:cNvPr id="18435" name="Text Placeholder 4"/>
          <p:cNvSpPr>
            <a:spLocks noGrp="1"/>
          </p:cNvSpPr>
          <p:nvPr>
            <p:ph type="body" idx="4294967295"/>
          </p:nvPr>
        </p:nvSpPr>
        <p:spPr>
          <a:xfrm>
            <a:off x="1414463" y="5186364"/>
            <a:ext cx="15073314" cy="2795587"/>
          </a:xfrm>
        </p:spPr>
        <p:txBody>
          <a:bodyPr anchor="b"/>
          <a:lstStyle/>
          <a:p>
            <a:pPr marL="0" indent="0" algn="ctr" eaLnBrk="1" hangingPunct="1">
              <a:buNone/>
            </a:pPr>
            <a:r>
              <a:rPr lang="en-US" sz="9900" b="1" dirty="0" smtClean="0"/>
              <a:t>access </a:t>
            </a:r>
            <a:r>
              <a:rPr lang="fr-CA" sz="9900" b="1" i="1" dirty="0" smtClean="0"/>
              <a:t>/ accès</a:t>
            </a:r>
            <a:endParaRPr lang="en-US" sz="9900" b="1" i="1" dirty="0" smtClean="0"/>
          </a:p>
        </p:txBody>
      </p:sp>
      <p:sp>
        <p:nvSpPr>
          <p:cNvPr id="18436" name="Content Placeholder 5"/>
          <p:cNvSpPr>
            <a:spLocks noGrp="1"/>
          </p:cNvSpPr>
          <p:nvPr>
            <p:ph sz="half" idx="4294967295"/>
          </p:nvPr>
        </p:nvSpPr>
        <p:spPr>
          <a:xfrm>
            <a:off x="1414463" y="8043864"/>
            <a:ext cx="15073314" cy="28360807"/>
          </a:xfrm>
          <a:ln w="127000">
            <a:solidFill>
              <a:schemeClr val="tx1"/>
            </a:solidFill>
          </a:ln>
        </p:spPr>
        <p:txBody>
          <a:bodyPr/>
          <a:lstStyle/>
          <a:p>
            <a:pPr eaLnBrk="1" hangingPunct="1">
              <a:lnSpc>
                <a:spcPct val="90000"/>
              </a:lnSpc>
              <a:buFont typeface="Arial" charset="0"/>
              <a:buNone/>
            </a:pPr>
            <a:r>
              <a:rPr lang="fr-CA" sz="6600" b="1" dirty="0" err="1" smtClean="0"/>
              <a:t>primary</a:t>
            </a:r>
            <a:r>
              <a:rPr lang="fr-CA" sz="6600" b="1" dirty="0" smtClean="0"/>
              <a:t> care/</a:t>
            </a:r>
            <a:r>
              <a:rPr lang="fr-CA" sz="6600" b="1" i="1" dirty="0" smtClean="0"/>
              <a:t>soins de première ligne</a:t>
            </a:r>
          </a:p>
          <a:p>
            <a:pPr marL="1619198" lvl="1" indent="-852459" eaLnBrk="1" hangingPunct="1">
              <a:lnSpc>
                <a:spcPct val="90000"/>
              </a:lnSpc>
              <a:buNone/>
            </a:pPr>
            <a:r>
              <a:rPr lang="fr-CA" sz="5500" b="1" dirty="0" smtClean="0"/>
              <a:t>Heath care/</a:t>
            </a:r>
            <a:r>
              <a:rPr lang="fr-CA" sz="5500" b="1" i="1" dirty="0" smtClean="0"/>
              <a:t>soins de santé</a:t>
            </a:r>
            <a:r>
              <a:rPr lang="fr-CA" sz="5500" b="1" dirty="0" smtClean="0"/>
              <a:t>:</a:t>
            </a:r>
          </a:p>
          <a:p>
            <a:pPr marL="1619198" lvl="1" indent="-852459" eaLnBrk="1" hangingPunct="1">
              <a:lnSpc>
                <a:spcPct val="90000"/>
              </a:lnSpc>
            </a:pPr>
            <a:r>
              <a:rPr lang="fr-CA" sz="3900" dirty="0" smtClean="0"/>
              <a:t>no GP ’s </a:t>
            </a:r>
            <a:r>
              <a:rPr lang="fr-CA" sz="3900" dirty="0" err="1" smtClean="0"/>
              <a:t>identified</a:t>
            </a:r>
            <a:r>
              <a:rPr lang="fr-CA" sz="3900" dirty="0" smtClean="0"/>
              <a:t> but </a:t>
            </a:r>
            <a:r>
              <a:rPr lang="fr-CA" sz="3900" dirty="0" err="1" smtClean="0"/>
              <a:t>many</a:t>
            </a:r>
            <a:r>
              <a:rPr lang="fr-CA" sz="3900" dirty="0" smtClean="0"/>
              <a:t> are </a:t>
            </a:r>
            <a:r>
              <a:rPr lang="fr-CA" sz="3900" dirty="0" err="1" smtClean="0"/>
              <a:t>gaining</a:t>
            </a:r>
            <a:r>
              <a:rPr lang="fr-CA" sz="3900" dirty="0" smtClean="0"/>
              <a:t> </a:t>
            </a:r>
            <a:r>
              <a:rPr lang="fr-CA" sz="3900" dirty="0" err="1" smtClean="0"/>
              <a:t>comfort</a:t>
            </a:r>
            <a:r>
              <a:rPr lang="fr-CA" sz="3900" dirty="0" smtClean="0"/>
              <a:t> </a:t>
            </a:r>
            <a:r>
              <a:rPr lang="fr-CA" sz="3900" dirty="0" err="1" smtClean="0"/>
              <a:t>with</a:t>
            </a:r>
            <a:r>
              <a:rPr lang="fr-CA" sz="3900" dirty="0" smtClean="0"/>
              <a:t> </a:t>
            </a:r>
            <a:r>
              <a:rPr lang="fr-CA" sz="3900" dirty="0" err="1" smtClean="0"/>
              <a:t>trans</a:t>
            </a:r>
            <a:r>
              <a:rPr lang="fr-CA" sz="3900" dirty="0" smtClean="0"/>
              <a:t>-</a:t>
            </a:r>
            <a:r>
              <a:rPr lang="fr-CA" sz="3900" dirty="0" err="1" smtClean="0"/>
              <a:t>persons</a:t>
            </a:r>
            <a:endParaRPr lang="fr-CA" sz="3900" dirty="0" smtClean="0"/>
          </a:p>
          <a:p>
            <a:pPr marL="1619198" lvl="1" indent="-852459" eaLnBrk="1" hangingPunct="1">
              <a:lnSpc>
                <a:spcPct val="90000"/>
              </a:lnSpc>
            </a:pPr>
            <a:r>
              <a:rPr lang="fr-CA" sz="3900" dirty="0" smtClean="0"/>
              <a:t>aucun omnipraticien n'est identifié, mais plusieurs sont maintenant plus à l'aise avec les personnes </a:t>
            </a:r>
            <a:r>
              <a:rPr lang="fr-CA" sz="3900" dirty="0" err="1" smtClean="0"/>
              <a:t>trans</a:t>
            </a:r>
            <a:endParaRPr lang="fr-CA" sz="3900" dirty="0" smtClean="0"/>
          </a:p>
          <a:p>
            <a:pPr marL="1619198" lvl="1" indent="-852459" eaLnBrk="1" hangingPunct="1">
              <a:lnSpc>
                <a:spcPct val="90000"/>
              </a:lnSpc>
              <a:buNone/>
            </a:pPr>
            <a:r>
              <a:rPr lang="fr-CA" sz="6100" b="1" dirty="0" err="1" smtClean="0"/>
              <a:t>specialist</a:t>
            </a:r>
            <a:r>
              <a:rPr lang="fr-CA" sz="6100" b="1" dirty="0" smtClean="0"/>
              <a:t> services/</a:t>
            </a:r>
            <a:r>
              <a:rPr lang="fr-CA" sz="6100" b="1" i="1" dirty="0" smtClean="0"/>
              <a:t>services spécialisés</a:t>
            </a:r>
          </a:p>
          <a:p>
            <a:pPr marL="1619198" lvl="1" indent="-852459" eaLnBrk="1" hangingPunct="1">
              <a:lnSpc>
                <a:spcPct val="90000"/>
              </a:lnSpc>
              <a:buNone/>
            </a:pPr>
            <a:r>
              <a:rPr lang="fr-CA" sz="5500" b="1" dirty="0" err="1" smtClean="0"/>
              <a:t>psychiatry</a:t>
            </a:r>
            <a:r>
              <a:rPr lang="fr-CA" sz="5500" b="1" dirty="0" smtClean="0"/>
              <a:t>/</a:t>
            </a:r>
            <a:r>
              <a:rPr lang="fr-CA" sz="5500" b="1" i="1" dirty="0" smtClean="0"/>
              <a:t>psychiatrie</a:t>
            </a:r>
            <a:r>
              <a:rPr lang="fr-CA" sz="5500" b="1" dirty="0" smtClean="0"/>
              <a:t>: </a:t>
            </a:r>
          </a:p>
          <a:p>
            <a:pPr marL="1619198" lvl="1" indent="-852459" eaLnBrk="1" hangingPunct="1">
              <a:lnSpc>
                <a:spcPct val="90000"/>
              </a:lnSpc>
            </a:pPr>
            <a:r>
              <a:rPr lang="fr-CA" sz="3900" dirty="0" smtClean="0">
                <a:solidFill>
                  <a:srgbClr val="000000"/>
                </a:solidFill>
              </a:rPr>
              <a:t>One </a:t>
            </a:r>
            <a:r>
              <a:rPr lang="fr-CA" sz="3900" dirty="0" err="1" smtClean="0">
                <a:solidFill>
                  <a:srgbClr val="000000"/>
                </a:solidFill>
              </a:rPr>
              <a:t>trained</a:t>
            </a:r>
            <a:r>
              <a:rPr lang="fr-CA" sz="3900" dirty="0" smtClean="0">
                <a:solidFill>
                  <a:srgbClr val="000000"/>
                </a:solidFill>
              </a:rPr>
              <a:t> </a:t>
            </a:r>
            <a:r>
              <a:rPr lang="fr-CA" sz="3900" dirty="0" err="1" smtClean="0">
                <a:solidFill>
                  <a:srgbClr val="000000"/>
                </a:solidFill>
              </a:rPr>
              <a:t>sexmed</a:t>
            </a:r>
            <a:r>
              <a:rPr lang="fr-CA" sz="3900" dirty="0" smtClean="0">
                <a:solidFill>
                  <a:srgbClr val="000000"/>
                </a:solidFill>
              </a:rPr>
              <a:t> </a:t>
            </a:r>
            <a:r>
              <a:rPr lang="fr-CA" sz="3900" dirty="0" err="1" smtClean="0">
                <a:solidFill>
                  <a:srgbClr val="000000"/>
                </a:solidFill>
              </a:rPr>
              <a:t>psychiatrist</a:t>
            </a:r>
            <a:r>
              <a:rPr lang="fr-CA" sz="3900" dirty="0" smtClean="0">
                <a:solidFill>
                  <a:srgbClr val="000000"/>
                </a:solidFill>
              </a:rPr>
              <a:t> (</a:t>
            </a:r>
            <a:r>
              <a:rPr lang="fr-CA" sz="3900" dirty="0" err="1" smtClean="0">
                <a:solidFill>
                  <a:srgbClr val="000000"/>
                </a:solidFill>
              </a:rPr>
              <a:t>waiting</a:t>
            </a:r>
            <a:r>
              <a:rPr lang="fr-CA" sz="3900" dirty="0" smtClean="0">
                <a:solidFill>
                  <a:srgbClr val="000000"/>
                </a:solidFill>
              </a:rPr>
              <a:t> </a:t>
            </a:r>
            <a:r>
              <a:rPr lang="fr-CA" sz="3900" dirty="0" err="1" smtClean="0">
                <a:solidFill>
                  <a:srgbClr val="000000"/>
                </a:solidFill>
              </a:rPr>
              <a:t>list</a:t>
            </a:r>
            <a:r>
              <a:rPr lang="fr-CA" sz="3900" dirty="0" smtClean="0">
                <a:solidFill>
                  <a:srgbClr val="000000"/>
                </a:solidFill>
              </a:rPr>
              <a:t> 6-12 </a:t>
            </a:r>
            <a:r>
              <a:rPr lang="fr-CA" sz="3900" dirty="0" err="1" smtClean="0">
                <a:solidFill>
                  <a:srgbClr val="000000"/>
                </a:solidFill>
              </a:rPr>
              <a:t>months</a:t>
            </a:r>
            <a:r>
              <a:rPr lang="fr-CA" sz="3900" dirty="0" smtClean="0">
                <a:solidFill>
                  <a:srgbClr val="000000"/>
                </a:solidFill>
              </a:rPr>
              <a:t>). One senior </a:t>
            </a:r>
            <a:r>
              <a:rPr lang="fr-CA" sz="3900" dirty="0" err="1" smtClean="0">
                <a:solidFill>
                  <a:srgbClr val="000000"/>
                </a:solidFill>
              </a:rPr>
              <a:t>resident</a:t>
            </a:r>
            <a:r>
              <a:rPr lang="fr-CA" sz="3900" dirty="0" smtClean="0">
                <a:solidFill>
                  <a:srgbClr val="000000"/>
                </a:solidFill>
              </a:rPr>
              <a:t> </a:t>
            </a:r>
            <a:r>
              <a:rPr lang="fr-CA" sz="3900" dirty="0" err="1" smtClean="0">
                <a:solidFill>
                  <a:srgbClr val="000000"/>
                </a:solidFill>
              </a:rPr>
              <a:t>doing</a:t>
            </a:r>
            <a:r>
              <a:rPr lang="fr-CA" sz="3900" dirty="0" smtClean="0">
                <a:solidFill>
                  <a:srgbClr val="000000"/>
                </a:solidFill>
              </a:rPr>
              <a:t> </a:t>
            </a:r>
            <a:r>
              <a:rPr lang="fr-CA" sz="3900" dirty="0" err="1" smtClean="0">
                <a:solidFill>
                  <a:srgbClr val="000000"/>
                </a:solidFill>
              </a:rPr>
              <a:t>elective</a:t>
            </a:r>
            <a:r>
              <a:rPr lang="fr-CA" sz="3900" dirty="0" smtClean="0">
                <a:solidFill>
                  <a:srgbClr val="000000"/>
                </a:solidFill>
              </a:rPr>
              <a:t> in </a:t>
            </a:r>
            <a:r>
              <a:rPr lang="fr-CA" sz="3900" dirty="0" err="1" smtClean="0">
                <a:solidFill>
                  <a:srgbClr val="000000"/>
                </a:solidFill>
              </a:rPr>
              <a:t>transhealth</a:t>
            </a:r>
            <a:r>
              <a:rPr lang="fr-CA" sz="3900" dirty="0" smtClean="0">
                <a:solidFill>
                  <a:srgbClr val="000000"/>
                </a:solidFill>
              </a:rPr>
              <a:t> </a:t>
            </a:r>
            <a:r>
              <a:rPr lang="fr-CA" sz="3900" dirty="0" err="1" smtClean="0">
                <a:solidFill>
                  <a:srgbClr val="000000"/>
                </a:solidFill>
              </a:rPr>
              <a:t>with</a:t>
            </a:r>
            <a:r>
              <a:rPr lang="fr-CA" sz="3900" dirty="0" smtClean="0">
                <a:solidFill>
                  <a:srgbClr val="000000"/>
                </a:solidFill>
              </a:rPr>
              <a:t> the </a:t>
            </a:r>
            <a:r>
              <a:rPr lang="fr-CA" sz="3900" dirty="0" err="1" smtClean="0">
                <a:solidFill>
                  <a:srgbClr val="000000"/>
                </a:solidFill>
              </a:rPr>
              <a:t>hope</a:t>
            </a:r>
            <a:r>
              <a:rPr lang="fr-CA" sz="3900" dirty="0" smtClean="0">
                <a:solidFill>
                  <a:srgbClr val="000000"/>
                </a:solidFill>
              </a:rPr>
              <a:t> </a:t>
            </a:r>
            <a:r>
              <a:rPr lang="fr-CA" sz="3900" dirty="0" err="1" smtClean="0">
                <a:solidFill>
                  <a:srgbClr val="000000"/>
                </a:solidFill>
              </a:rPr>
              <a:t>that</a:t>
            </a:r>
            <a:r>
              <a:rPr lang="fr-CA" sz="3900" dirty="0" smtClean="0">
                <a:solidFill>
                  <a:srgbClr val="000000"/>
                </a:solidFill>
              </a:rPr>
              <a:t> </a:t>
            </a:r>
            <a:r>
              <a:rPr lang="fr-CA" sz="3900" dirty="0" err="1" smtClean="0">
                <a:solidFill>
                  <a:srgbClr val="000000"/>
                </a:solidFill>
              </a:rPr>
              <a:t>she</a:t>
            </a:r>
            <a:r>
              <a:rPr lang="fr-CA" sz="3900" dirty="0" smtClean="0">
                <a:solidFill>
                  <a:srgbClr val="000000"/>
                </a:solidFill>
              </a:rPr>
              <a:t> </a:t>
            </a:r>
            <a:r>
              <a:rPr lang="fr-CA" sz="3900" dirty="0" err="1" smtClean="0">
                <a:solidFill>
                  <a:srgbClr val="000000"/>
                </a:solidFill>
              </a:rPr>
              <a:t>will</a:t>
            </a:r>
            <a:r>
              <a:rPr lang="fr-CA" sz="3900" dirty="0" smtClean="0">
                <a:solidFill>
                  <a:srgbClr val="000000"/>
                </a:solidFill>
              </a:rPr>
              <a:t> </a:t>
            </a:r>
            <a:r>
              <a:rPr lang="fr-CA" sz="3900" dirty="0" err="1" smtClean="0">
                <a:solidFill>
                  <a:srgbClr val="000000"/>
                </a:solidFill>
              </a:rPr>
              <a:t>be</a:t>
            </a:r>
            <a:r>
              <a:rPr lang="fr-CA" sz="3900" dirty="0" smtClean="0">
                <a:solidFill>
                  <a:srgbClr val="000000"/>
                </a:solidFill>
              </a:rPr>
              <a:t> </a:t>
            </a:r>
            <a:r>
              <a:rPr lang="fr-CA" sz="3900" dirty="0" err="1" smtClean="0">
                <a:solidFill>
                  <a:srgbClr val="000000"/>
                </a:solidFill>
              </a:rPr>
              <a:t>recruited</a:t>
            </a:r>
            <a:r>
              <a:rPr lang="fr-CA" sz="3900" dirty="0" smtClean="0">
                <a:solidFill>
                  <a:srgbClr val="000000"/>
                </a:solidFill>
              </a:rPr>
              <a:t> to </a:t>
            </a:r>
            <a:r>
              <a:rPr lang="fr-CA" sz="3900" dirty="0" err="1" smtClean="0">
                <a:solidFill>
                  <a:srgbClr val="000000"/>
                </a:solidFill>
              </a:rPr>
              <a:t>work</a:t>
            </a:r>
            <a:r>
              <a:rPr lang="fr-CA" sz="3900" dirty="0" smtClean="0">
                <a:solidFill>
                  <a:srgbClr val="000000"/>
                </a:solidFill>
              </a:rPr>
              <a:t> in Regina, </a:t>
            </a:r>
            <a:r>
              <a:rPr lang="fr-CA" sz="3900" dirty="0" err="1" smtClean="0">
                <a:solidFill>
                  <a:srgbClr val="000000"/>
                </a:solidFill>
              </a:rPr>
              <a:t>doing</a:t>
            </a:r>
            <a:r>
              <a:rPr lang="fr-CA" sz="3900" dirty="0" smtClean="0">
                <a:solidFill>
                  <a:srgbClr val="000000"/>
                </a:solidFill>
              </a:rPr>
              <a:t> and </a:t>
            </a:r>
            <a:r>
              <a:rPr lang="fr-CA" sz="3900" dirty="0" err="1" smtClean="0">
                <a:solidFill>
                  <a:srgbClr val="000000"/>
                </a:solidFill>
              </a:rPr>
              <a:t>assuming</a:t>
            </a:r>
            <a:r>
              <a:rPr lang="fr-CA" sz="3900" dirty="0" smtClean="0">
                <a:solidFill>
                  <a:srgbClr val="000000"/>
                </a:solidFill>
              </a:rPr>
              <a:t> </a:t>
            </a:r>
            <a:r>
              <a:rPr lang="fr-CA" sz="3900" dirty="0" err="1" smtClean="0">
                <a:solidFill>
                  <a:srgbClr val="000000"/>
                </a:solidFill>
              </a:rPr>
              <a:t>some</a:t>
            </a:r>
            <a:r>
              <a:rPr lang="fr-CA" sz="3900" dirty="0" smtClean="0">
                <a:solidFill>
                  <a:srgbClr val="000000"/>
                </a:solidFill>
              </a:rPr>
              <a:t> provincial </a:t>
            </a:r>
            <a:r>
              <a:rPr lang="fr-CA" sz="3900" dirty="0" err="1" smtClean="0">
                <a:solidFill>
                  <a:srgbClr val="000000"/>
                </a:solidFill>
              </a:rPr>
              <a:t>transhealth</a:t>
            </a:r>
            <a:r>
              <a:rPr lang="fr-CA" sz="3900" dirty="0" smtClean="0">
                <a:solidFill>
                  <a:srgbClr val="000000"/>
                </a:solidFill>
              </a:rPr>
              <a:t> </a:t>
            </a:r>
            <a:r>
              <a:rPr lang="fr-CA" sz="3900" dirty="0" err="1" smtClean="0">
                <a:solidFill>
                  <a:srgbClr val="000000"/>
                </a:solidFill>
              </a:rPr>
              <a:t>work</a:t>
            </a:r>
            <a:r>
              <a:rPr lang="fr-CA" sz="3900" dirty="0" smtClean="0">
                <a:solidFill>
                  <a:srgbClr val="000000"/>
                </a:solidFill>
              </a:rPr>
              <a:t>.  </a:t>
            </a:r>
            <a:r>
              <a:rPr lang="fr-CA" sz="3900" dirty="0" err="1" smtClean="0">
                <a:solidFill>
                  <a:srgbClr val="000000"/>
                </a:solidFill>
              </a:rPr>
              <a:t>Some</a:t>
            </a:r>
            <a:r>
              <a:rPr lang="fr-CA" sz="3900" dirty="0" smtClean="0">
                <a:solidFill>
                  <a:srgbClr val="000000"/>
                </a:solidFill>
              </a:rPr>
              <a:t> </a:t>
            </a:r>
            <a:r>
              <a:rPr lang="fr-CA" sz="3900" dirty="0" err="1" smtClean="0">
                <a:solidFill>
                  <a:srgbClr val="000000"/>
                </a:solidFill>
              </a:rPr>
              <a:t>general</a:t>
            </a:r>
            <a:r>
              <a:rPr lang="fr-CA" sz="3900" dirty="0" smtClean="0">
                <a:solidFill>
                  <a:srgbClr val="000000"/>
                </a:solidFill>
              </a:rPr>
              <a:t> </a:t>
            </a:r>
            <a:r>
              <a:rPr lang="fr-CA" sz="3900" dirty="0" err="1" smtClean="0">
                <a:solidFill>
                  <a:srgbClr val="000000"/>
                </a:solidFill>
              </a:rPr>
              <a:t>psychiatrists</a:t>
            </a:r>
            <a:r>
              <a:rPr lang="fr-CA" sz="3900" dirty="0" smtClean="0">
                <a:solidFill>
                  <a:srgbClr val="000000"/>
                </a:solidFill>
              </a:rPr>
              <a:t> </a:t>
            </a:r>
            <a:r>
              <a:rPr lang="fr-CA" sz="3900" dirty="0" err="1" smtClean="0">
                <a:solidFill>
                  <a:srgbClr val="000000"/>
                </a:solidFill>
              </a:rPr>
              <a:t>will</a:t>
            </a:r>
            <a:r>
              <a:rPr lang="fr-CA" sz="3900" dirty="0" smtClean="0">
                <a:solidFill>
                  <a:srgbClr val="000000"/>
                </a:solidFill>
              </a:rPr>
              <a:t> </a:t>
            </a:r>
            <a:r>
              <a:rPr lang="fr-CA" sz="3900" dirty="0" err="1" smtClean="0">
                <a:solidFill>
                  <a:srgbClr val="000000"/>
                </a:solidFill>
              </a:rPr>
              <a:t>see</a:t>
            </a:r>
            <a:r>
              <a:rPr lang="fr-CA" sz="3900" dirty="0" smtClean="0">
                <a:solidFill>
                  <a:srgbClr val="000000"/>
                </a:solidFill>
              </a:rPr>
              <a:t> as </a:t>
            </a:r>
            <a:r>
              <a:rPr lang="fr-CA" sz="3900" dirty="0" err="1" smtClean="0">
                <a:solidFill>
                  <a:srgbClr val="000000"/>
                </a:solidFill>
              </a:rPr>
              <a:t>referred</a:t>
            </a:r>
            <a:r>
              <a:rPr lang="fr-CA" sz="3900" dirty="0" smtClean="0">
                <a:solidFill>
                  <a:srgbClr val="000000"/>
                </a:solidFill>
              </a:rPr>
              <a:t> but not </a:t>
            </a:r>
            <a:r>
              <a:rPr lang="fr-CA" sz="3900" dirty="0" err="1" smtClean="0">
                <a:solidFill>
                  <a:srgbClr val="000000"/>
                </a:solidFill>
              </a:rPr>
              <a:t>identified</a:t>
            </a:r>
            <a:r>
              <a:rPr lang="fr-CA" sz="3900" dirty="0" smtClean="0">
                <a:solidFill>
                  <a:srgbClr val="000000"/>
                </a:solidFill>
              </a:rPr>
              <a:t> as </a:t>
            </a:r>
            <a:r>
              <a:rPr lang="fr-CA" sz="3900" dirty="0" err="1" smtClean="0">
                <a:solidFill>
                  <a:srgbClr val="000000"/>
                </a:solidFill>
              </a:rPr>
              <a:t>specialized</a:t>
            </a:r>
            <a:r>
              <a:rPr lang="fr-CA" sz="3900" dirty="0" smtClean="0">
                <a:solidFill>
                  <a:srgbClr val="000000"/>
                </a:solidFill>
              </a:rPr>
              <a:t> in area</a:t>
            </a:r>
          </a:p>
          <a:p>
            <a:pPr marL="1619198" lvl="1" indent="-852459" eaLnBrk="1" hangingPunct="1">
              <a:lnSpc>
                <a:spcPct val="90000"/>
              </a:lnSpc>
            </a:pPr>
            <a:r>
              <a:rPr lang="fr-CA" sz="3900" dirty="0" smtClean="0"/>
              <a:t>le seul psychiatre possédant une formation en sexualité n'accepte plus de nouveaux clients. Certains psychiatres généralistes acceptent les clients </a:t>
            </a:r>
            <a:r>
              <a:rPr lang="fr-CA" sz="3900" dirty="0" err="1" smtClean="0"/>
              <a:t>trans</a:t>
            </a:r>
            <a:r>
              <a:rPr lang="fr-CA" sz="3900" dirty="0" smtClean="0"/>
              <a:t>, mais ils ne sont pas identifiés comme étant des spécialistes</a:t>
            </a:r>
          </a:p>
          <a:p>
            <a:pPr marL="1619198" lvl="1" indent="-852459" eaLnBrk="1" hangingPunct="1">
              <a:lnSpc>
                <a:spcPct val="90000"/>
              </a:lnSpc>
              <a:buNone/>
            </a:pPr>
            <a:r>
              <a:rPr lang="fr-CA" sz="5500" b="1" dirty="0" err="1" smtClean="0"/>
              <a:t>psychology</a:t>
            </a:r>
            <a:r>
              <a:rPr lang="fr-CA" sz="5500" b="1" dirty="0" smtClean="0"/>
              <a:t>/</a:t>
            </a:r>
            <a:r>
              <a:rPr lang="fr-CA" sz="5500" b="1" i="1" dirty="0" smtClean="0"/>
              <a:t>psychologie</a:t>
            </a:r>
            <a:r>
              <a:rPr lang="fr-CA" sz="5500" b="1" dirty="0" smtClean="0"/>
              <a:t>:</a:t>
            </a:r>
          </a:p>
          <a:p>
            <a:pPr marL="1619198" lvl="1" indent="-852459" eaLnBrk="1" hangingPunct="1">
              <a:lnSpc>
                <a:spcPct val="90000"/>
              </a:lnSpc>
            </a:pPr>
            <a:r>
              <a:rPr lang="fr-CA" sz="3900" dirty="0" smtClean="0">
                <a:solidFill>
                  <a:srgbClr val="000000"/>
                </a:solidFill>
              </a:rPr>
              <a:t>few </a:t>
            </a:r>
            <a:r>
              <a:rPr lang="fr-CA" sz="3900" dirty="0" err="1" smtClean="0">
                <a:solidFill>
                  <a:srgbClr val="000000"/>
                </a:solidFill>
              </a:rPr>
              <a:t>psychologists</a:t>
            </a:r>
            <a:r>
              <a:rPr lang="fr-CA" sz="3900" dirty="0" smtClean="0">
                <a:solidFill>
                  <a:srgbClr val="000000"/>
                </a:solidFill>
              </a:rPr>
              <a:t>; </a:t>
            </a:r>
            <a:r>
              <a:rPr lang="fr-CA" sz="3900" dirty="0" err="1" smtClean="0">
                <a:solidFill>
                  <a:srgbClr val="000000"/>
                </a:solidFill>
              </a:rPr>
              <a:t>most</a:t>
            </a:r>
            <a:r>
              <a:rPr lang="fr-CA" sz="3900" dirty="0" smtClean="0">
                <a:solidFill>
                  <a:srgbClr val="000000"/>
                </a:solidFill>
              </a:rPr>
              <a:t> </a:t>
            </a:r>
            <a:r>
              <a:rPr lang="fr-CA" sz="3900" dirty="0" err="1" smtClean="0">
                <a:solidFill>
                  <a:srgbClr val="000000"/>
                </a:solidFill>
              </a:rPr>
              <a:t>private</a:t>
            </a:r>
            <a:r>
              <a:rPr lang="fr-CA" sz="3900" dirty="0" smtClean="0">
                <a:solidFill>
                  <a:srgbClr val="000000"/>
                </a:solidFill>
              </a:rPr>
              <a:t> practice/</a:t>
            </a:r>
            <a:r>
              <a:rPr lang="fr-CA" sz="3900" dirty="0" err="1" smtClean="0">
                <a:solidFill>
                  <a:srgbClr val="000000"/>
                </a:solidFill>
              </a:rPr>
              <a:t>pay</a:t>
            </a:r>
            <a:endParaRPr lang="fr-CA" sz="3900" dirty="0" smtClean="0">
              <a:solidFill>
                <a:srgbClr val="000000"/>
              </a:solidFill>
            </a:endParaRPr>
          </a:p>
          <a:p>
            <a:pPr marL="1619198" lvl="1" indent="-852459" eaLnBrk="1" hangingPunct="1">
              <a:lnSpc>
                <a:spcPct val="90000"/>
              </a:lnSpc>
            </a:pPr>
            <a:r>
              <a:rPr lang="fr-CA" sz="3900" dirty="0" smtClean="0"/>
              <a:t>peu de psychologues; la plupart sont en pratique privée où l'on doit payer</a:t>
            </a:r>
          </a:p>
          <a:p>
            <a:pPr marL="1619198" lvl="1" indent="-852459" eaLnBrk="1" hangingPunct="1">
              <a:lnSpc>
                <a:spcPct val="90000"/>
              </a:lnSpc>
              <a:buNone/>
            </a:pPr>
            <a:r>
              <a:rPr lang="fr-CA" sz="5500" b="1" dirty="0" err="1" smtClean="0"/>
              <a:t>endocrinology</a:t>
            </a:r>
            <a:r>
              <a:rPr lang="fr-CA" sz="5500" b="1" dirty="0" smtClean="0"/>
              <a:t>/</a:t>
            </a:r>
            <a:r>
              <a:rPr lang="fr-CA" sz="5500" b="1" i="1" dirty="0" smtClean="0"/>
              <a:t>endocrinologie</a:t>
            </a:r>
            <a:r>
              <a:rPr lang="fr-CA" sz="5500" b="1" dirty="0" smtClean="0"/>
              <a:t>:</a:t>
            </a:r>
          </a:p>
          <a:p>
            <a:pPr marL="1619198" lvl="1" indent="-852459" eaLnBrk="1" hangingPunct="1">
              <a:lnSpc>
                <a:spcPct val="90000"/>
              </a:lnSpc>
            </a:pPr>
            <a:r>
              <a:rPr lang="fr-CA" sz="3900" dirty="0" err="1" smtClean="0">
                <a:solidFill>
                  <a:srgbClr val="000000"/>
                </a:solidFill>
              </a:rPr>
              <a:t>Endocrinologist</a:t>
            </a:r>
            <a:r>
              <a:rPr lang="fr-CA" sz="3900" dirty="0" smtClean="0">
                <a:solidFill>
                  <a:srgbClr val="000000"/>
                </a:solidFill>
              </a:rPr>
              <a:t> </a:t>
            </a:r>
            <a:r>
              <a:rPr lang="fr-CA" sz="3900" dirty="0" err="1" smtClean="0">
                <a:solidFill>
                  <a:srgbClr val="000000"/>
                </a:solidFill>
              </a:rPr>
              <a:t>at</a:t>
            </a:r>
            <a:r>
              <a:rPr lang="fr-CA" sz="3900" dirty="0" smtClean="0">
                <a:solidFill>
                  <a:srgbClr val="000000"/>
                </a:solidFill>
              </a:rPr>
              <a:t> the </a:t>
            </a:r>
            <a:r>
              <a:rPr lang="fr-CA" sz="3900" dirty="0" err="1" smtClean="0">
                <a:solidFill>
                  <a:srgbClr val="000000"/>
                </a:solidFill>
              </a:rPr>
              <a:t>University</a:t>
            </a:r>
            <a:endParaRPr lang="fr-CA" sz="3900" dirty="0" smtClean="0">
              <a:solidFill>
                <a:srgbClr val="000000"/>
              </a:solidFill>
            </a:endParaRPr>
          </a:p>
          <a:p>
            <a:pPr marL="1619198" lvl="1" indent="-852459" eaLnBrk="1" hangingPunct="1">
              <a:lnSpc>
                <a:spcPct val="90000"/>
              </a:lnSpc>
            </a:pPr>
            <a:r>
              <a:rPr lang="fr-CA" sz="3900" dirty="0" smtClean="0"/>
              <a:t>l'endocrinologue à l'université</a:t>
            </a:r>
          </a:p>
          <a:p>
            <a:pPr marL="1619198" lvl="1" indent="-852459" eaLnBrk="1" hangingPunct="1">
              <a:lnSpc>
                <a:spcPct val="90000"/>
              </a:lnSpc>
              <a:buNone/>
            </a:pPr>
            <a:r>
              <a:rPr lang="fr-CA" sz="5500" b="1" dirty="0" err="1" smtClean="0"/>
              <a:t>surgery</a:t>
            </a:r>
            <a:r>
              <a:rPr lang="fr-CA" sz="5500" b="1" dirty="0" smtClean="0"/>
              <a:t>/</a:t>
            </a:r>
            <a:r>
              <a:rPr lang="fr-CA" sz="5500" b="1" i="1" dirty="0" smtClean="0"/>
              <a:t>chirurgies</a:t>
            </a:r>
            <a:r>
              <a:rPr lang="fr-CA" sz="5500" b="1" dirty="0" smtClean="0"/>
              <a:t>:</a:t>
            </a:r>
          </a:p>
          <a:p>
            <a:pPr marL="1619198" lvl="1" indent="-852459" eaLnBrk="1" hangingPunct="1">
              <a:lnSpc>
                <a:spcPct val="90000"/>
              </a:lnSpc>
            </a:pPr>
            <a:r>
              <a:rPr lang="fr-CA" sz="3900" dirty="0" err="1" smtClean="0">
                <a:solidFill>
                  <a:srgbClr val="000000"/>
                </a:solidFill>
              </a:rPr>
              <a:t>hysterectomy</a:t>
            </a:r>
            <a:r>
              <a:rPr lang="fr-CA" sz="3900" dirty="0" smtClean="0">
                <a:solidFill>
                  <a:srgbClr val="000000"/>
                </a:solidFill>
              </a:rPr>
              <a:t>, </a:t>
            </a:r>
            <a:r>
              <a:rPr lang="fr-CA" sz="3900" dirty="0" err="1" smtClean="0">
                <a:solidFill>
                  <a:srgbClr val="000000"/>
                </a:solidFill>
              </a:rPr>
              <a:t>orchidectomy</a:t>
            </a:r>
            <a:r>
              <a:rPr lang="fr-CA" sz="3900" dirty="0" smtClean="0">
                <a:solidFill>
                  <a:srgbClr val="000000"/>
                </a:solidFill>
              </a:rPr>
              <a:t> </a:t>
            </a:r>
            <a:r>
              <a:rPr lang="fr-CA" sz="3900" dirty="0" err="1" smtClean="0">
                <a:solidFill>
                  <a:srgbClr val="000000"/>
                </a:solidFill>
              </a:rPr>
              <a:t>paid</a:t>
            </a:r>
            <a:r>
              <a:rPr lang="fr-CA" sz="3900" dirty="0" smtClean="0">
                <a:solidFill>
                  <a:srgbClr val="000000"/>
                </a:solidFill>
              </a:rPr>
              <a:t> by province</a:t>
            </a:r>
          </a:p>
          <a:p>
            <a:pPr marL="1619198" lvl="1" indent="-852459" eaLnBrk="1" hangingPunct="1">
              <a:lnSpc>
                <a:spcPct val="90000"/>
              </a:lnSpc>
            </a:pPr>
            <a:r>
              <a:rPr lang="fr-CA" sz="3900" dirty="0" smtClean="0"/>
              <a:t>hystérectomie et </a:t>
            </a:r>
            <a:r>
              <a:rPr lang="fr-CA" sz="3900" dirty="0" err="1" smtClean="0"/>
              <a:t>orchidectomie</a:t>
            </a:r>
            <a:r>
              <a:rPr lang="fr-CA" sz="3900" dirty="0" smtClean="0"/>
              <a:t> sont payées par la province</a:t>
            </a:r>
          </a:p>
          <a:p>
            <a:pPr marL="1619198" lvl="1" indent="-852459" eaLnBrk="1" hangingPunct="1">
              <a:lnSpc>
                <a:spcPct val="90000"/>
              </a:lnSpc>
              <a:buNone/>
            </a:pPr>
            <a:r>
              <a:rPr lang="fr-CA" sz="5500" b="1" dirty="0" smtClean="0"/>
              <a:t>speech </a:t>
            </a:r>
            <a:r>
              <a:rPr lang="fr-CA" sz="5500" b="1" dirty="0" err="1" smtClean="0"/>
              <a:t>therapy</a:t>
            </a:r>
            <a:r>
              <a:rPr lang="fr-CA" sz="5500" b="1" dirty="0" smtClean="0"/>
              <a:t>/</a:t>
            </a:r>
            <a:r>
              <a:rPr lang="fr-CA" sz="5500" b="1" i="1" dirty="0" smtClean="0"/>
              <a:t>orthophonie</a:t>
            </a:r>
            <a:r>
              <a:rPr lang="fr-CA" sz="5500" b="1" dirty="0" smtClean="0"/>
              <a:t>:</a:t>
            </a:r>
          </a:p>
          <a:p>
            <a:pPr marL="1619198" lvl="1" indent="-852459" eaLnBrk="1" hangingPunct="1">
              <a:lnSpc>
                <a:spcPct val="90000"/>
              </a:lnSpc>
            </a:pPr>
            <a:r>
              <a:rPr lang="fr-CA" sz="3900" dirty="0" smtClean="0">
                <a:solidFill>
                  <a:srgbClr val="000000"/>
                </a:solidFill>
              </a:rPr>
              <a:t>1 speech </a:t>
            </a:r>
            <a:r>
              <a:rPr lang="fr-CA" sz="3900" dirty="0" err="1" smtClean="0">
                <a:solidFill>
                  <a:srgbClr val="000000"/>
                </a:solidFill>
              </a:rPr>
              <a:t>therapist</a:t>
            </a:r>
            <a:r>
              <a:rPr lang="fr-CA" sz="3900" dirty="0" smtClean="0">
                <a:solidFill>
                  <a:srgbClr val="000000"/>
                </a:solidFill>
              </a:rPr>
              <a:t> – </a:t>
            </a:r>
            <a:r>
              <a:rPr lang="fr-CA" sz="3900" dirty="0" err="1" smtClean="0">
                <a:solidFill>
                  <a:srgbClr val="000000"/>
                </a:solidFill>
              </a:rPr>
              <a:t>both</a:t>
            </a:r>
            <a:r>
              <a:rPr lang="fr-CA" sz="3900" dirty="0" smtClean="0">
                <a:solidFill>
                  <a:srgbClr val="000000"/>
                </a:solidFill>
              </a:rPr>
              <a:t> public and </a:t>
            </a:r>
            <a:r>
              <a:rPr lang="fr-CA" sz="3900" dirty="0" err="1" smtClean="0">
                <a:solidFill>
                  <a:srgbClr val="000000"/>
                </a:solidFill>
              </a:rPr>
              <a:t>private</a:t>
            </a:r>
            <a:r>
              <a:rPr lang="fr-CA" sz="3900" dirty="0" smtClean="0">
                <a:solidFill>
                  <a:srgbClr val="000000"/>
                </a:solidFill>
              </a:rPr>
              <a:t> </a:t>
            </a:r>
            <a:r>
              <a:rPr lang="fr-CA" sz="3900" dirty="0" err="1" smtClean="0">
                <a:solidFill>
                  <a:srgbClr val="000000"/>
                </a:solidFill>
              </a:rPr>
              <a:t>available</a:t>
            </a:r>
            <a:endParaRPr lang="fr-CA" sz="3900" dirty="0" smtClean="0">
              <a:solidFill>
                <a:srgbClr val="000000"/>
              </a:solidFill>
            </a:endParaRPr>
          </a:p>
          <a:p>
            <a:pPr marL="1619198" lvl="1" indent="-852459" eaLnBrk="1" hangingPunct="1">
              <a:lnSpc>
                <a:spcPct val="90000"/>
              </a:lnSpc>
            </a:pPr>
            <a:r>
              <a:rPr lang="fr-CA" sz="3900" dirty="0" smtClean="0"/>
              <a:t>1 orthophoniste - du secteur public et privé disponibles</a:t>
            </a:r>
            <a:endParaRPr lang="fr-CA" sz="3900" b="1" dirty="0" smtClean="0"/>
          </a:p>
          <a:p>
            <a:pPr eaLnBrk="1" hangingPunct="1">
              <a:lnSpc>
                <a:spcPct val="90000"/>
              </a:lnSpc>
              <a:buFont typeface="Arial" charset="0"/>
              <a:buNone/>
            </a:pPr>
            <a:r>
              <a:rPr lang="fr-CA" sz="6600" b="1" dirty="0" err="1" smtClean="0"/>
              <a:t>counselling</a:t>
            </a:r>
            <a:r>
              <a:rPr lang="fr-CA" sz="6600" b="1" dirty="0" smtClean="0"/>
              <a:t>/</a:t>
            </a:r>
            <a:r>
              <a:rPr lang="fr-CA" sz="6600" b="1" i="1" dirty="0" smtClean="0"/>
              <a:t>thérapie</a:t>
            </a:r>
            <a:r>
              <a:rPr lang="fr-CA" sz="6600" b="1" dirty="0" smtClean="0"/>
              <a:t>:</a:t>
            </a:r>
          </a:p>
          <a:p>
            <a:pPr marL="1619198" lvl="1" indent="-852459" eaLnBrk="1" hangingPunct="1">
              <a:lnSpc>
                <a:spcPct val="90000"/>
              </a:lnSpc>
            </a:pPr>
            <a:r>
              <a:rPr lang="fr-CA" sz="3900" dirty="0" err="1" smtClean="0">
                <a:solidFill>
                  <a:srgbClr val="000000"/>
                </a:solidFill>
              </a:rPr>
              <a:t>private</a:t>
            </a:r>
            <a:r>
              <a:rPr lang="fr-CA" sz="3900" dirty="0" smtClean="0">
                <a:solidFill>
                  <a:srgbClr val="000000"/>
                </a:solidFill>
              </a:rPr>
              <a:t> </a:t>
            </a:r>
            <a:r>
              <a:rPr lang="fr-CA" sz="3900" dirty="0" err="1" smtClean="0">
                <a:solidFill>
                  <a:srgbClr val="000000"/>
                </a:solidFill>
              </a:rPr>
              <a:t>pay</a:t>
            </a:r>
            <a:r>
              <a:rPr lang="fr-CA" sz="3900" dirty="0" smtClean="0">
                <a:solidFill>
                  <a:srgbClr val="000000"/>
                </a:solidFill>
              </a:rPr>
              <a:t> but </a:t>
            </a:r>
            <a:r>
              <a:rPr lang="fr-CA" sz="3900" dirty="0" err="1" smtClean="0">
                <a:solidFill>
                  <a:srgbClr val="000000"/>
                </a:solidFill>
              </a:rPr>
              <a:t>some</a:t>
            </a:r>
            <a:r>
              <a:rPr lang="fr-CA" sz="3900" dirty="0" smtClean="0">
                <a:solidFill>
                  <a:srgbClr val="000000"/>
                </a:solidFill>
              </a:rPr>
              <a:t> </a:t>
            </a:r>
            <a:r>
              <a:rPr lang="fr-CA" sz="3900" dirty="0" err="1" smtClean="0">
                <a:solidFill>
                  <a:srgbClr val="000000"/>
                </a:solidFill>
              </a:rPr>
              <a:t>available</a:t>
            </a:r>
            <a:r>
              <a:rPr lang="fr-CA" sz="3900" dirty="0" smtClean="0">
                <a:solidFill>
                  <a:srgbClr val="000000"/>
                </a:solidFill>
              </a:rPr>
              <a:t> </a:t>
            </a:r>
            <a:r>
              <a:rPr lang="fr-CA" sz="3900" dirty="0" err="1" smtClean="0">
                <a:solidFill>
                  <a:srgbClr val="000000"/>
                </a:solidFill>
              </a:rPr>
              <a:t>through</a:t>
            </a:r>
            <a:r>
              <a:rPr lang="fr-CA" sz="3900" dirty="0" smtClean="0">
                <a:solidFill>
                  <a:srgbClr val="000000"/>
                </a:solidFill>
              </a:rPr>
              <a:t> public </a:t>
            </a:r>
            <a:r>
              <a:rPr lang="fr-CA" sz="3900" dirty="0" err="1" smtClean="0">
                <a:solidFill>
                  <a:srgbClr val="000000"/>
                </a:solidFill>
              </a:rPr>
              <a:t>health</a:t>
            </a:r>
            <a:r>
              <a:rPr lang="fr-CA" sz="3900" dirty="0" smtClean="0">
                <a:solidFill>
                  <a:srgbClr val="000000"/>
                </a:solidFill>
              </a:rPr>
              <a:t> care centres</a:t>
            </a:r>
          </a:p>
          <a:p>
            <a:pPr marL="1619198" lvl="1" indent="-852459" eaLnBrk="1" hangingPunct="1">
              <a:lnSpc>
                <a:spcPct val="90000"/>
              </a:lnSpc>
            </a:pPr>
            <a:r>
              <a:rPr lang="fr-CA" sz="3900" dirty="0" smtClean="0"/>
              <a:t>privée, et frais non couvert par la province, quoique disponible dans certains centres de santé publiques</a:t>
            </a:r>
            <a:endParaRPr lang="fr-CA" sz="3900" dirty="0" smtClean="0">
              <a:solidFill>
                <a:srgbClr val="000000"/>
              </a:solidFill>
            </a:endParaRPr>
          </a:p>
          <a:p>
            <a:pPr marL="1619198" lvl="1" indent="-852459" eaLnBrk="1" hangingPunct="1">
              <a:lnSpc>
                <a:spcPct val="90000"/>
              </a:lnSpc>
              <a:buNone/>
            </a:pPr>
            <a:endParaRPr lang="fr-CA" sz="3900" b="1" dirty="0" smtClean="0"/>
          </a:p>
          <a:p>
            <a:pPr eaLnBrk="1" hangingPunct="1">
              <a:lnSpc>
                <a:spcPct val="90000"/>
              </a:lnSpc>
              <a:buFont typeface="Arial" charset="0"/>
              <a:buNone/>
            </a:pPr>
            <a:r>
              <a:rPr lang="fr-CA" sz="6600" b="1" dirty="0" err="1" smtClean="0"/>
              <a:t>peer</a:t>
            </a:r>
            <a:r>
              <a:rPr lang="fr-CA" sz="6600" b="1" dirty="0" smtClean="0"/>
              <a:t> support/</a:t>
            </a:r>
            <a:r>
              <a:rPr lang="fr-CA" sz="6600" b="1" i="1" dirty="0" smtClean="0"/>
              <a:t>soutien des pairs</a:t>
            </a:r>
          </a:p>
          <a:p>
            <a:pPr marL="1619198" lvl="1" indent="-852459" eaLnBrk="1" hangingPunct="1">
              <a:lnSpc>
                <a:spcPct val="90000"/>
              </a:lnSpc>
            </a:pPr>
            <a:r>
              <a:rPr lang="fr-CA" sz="3900" dirty="0" smtClean="0">
                <a:solidFill>
                  <a:srgbClr val="000000"/>
                </a:solidFill>
              </a:rPr>
              <a:t>Avenue </a:t>
            </a:r>
            <a:r>
              <a:rPr lang="fr-CA" sz="3900" dirty="0" err="1" smtClean="0">
                <a:solidFill>
                  <a:srgbClr val="000000"/>
                </a:solidFill>
              </a:rPr>
              <a:t>Community</a:t>
            </a:r>
            <a:r>
              <a:rPr lang="fr-CA" sz="3900" dirty="0" smtClean="0">
                <a:solidFill>
                  <a:srgbClr val="000000"/>
                </a:solidFill>
              </a:rPr>
              <a:t> Centre (GLBT centre)</a:t>
            </a:r>
          </a:p>
          <a:p>
            <a:pPr marL="1619198" lvl="1" indent="-852459" eaLnBrk="1" hangingPunct="1">
              <a:lnSpc>
                <a:spcPct val="90000"/>
              </a:lnSpc>
            </a:pPr>
            <a:r>
              <a:rPr lang="fr-CA" sz="3900" dirty="0" smtClean="0"/>
              <a:t>au Avenue </a:t>
            </a:r>
            <a:r>
              <a:rPr lang="fr-CA" sz="3900" dirty="0" err="1" smtClean="0"/>
              <a:t>Community</a:t>
            </a:r>
            <a:r>
              <a:rPr lang="fr-CA" sz="3900" dirty="0" smtClean="0"/>
              <a:t> Centre (centre </a:t>
            </a:r>
            <a:r>
              <a:rPr lang="fr-CA" sz="3900" dirty="0" err="1" smtClean="0"/>
              <a:t>allosexuel</a:t>
            </a:r>
            <a:r>
              <a:rPr lang="fr-CA" sz="3900" dirty="0" smtClean="0"/>
              <a:t>)</a:t>
            </a:r>
            <a:endParaRPr lang="en-US" sz="3900" dirty="0" smtClean="0"/>
          </a:p>
        </p:txBody>
      </p:sp>
      <p:sp>
        <p:nvSpPr>
          <p:cNvPr id="18437" name="Text Placeholder 4"/>
          <p:cNvSpPr>
            <a:spLocks noGrp="1"/>
          </p:cNvSpPr>
          <p:nvPr>
            <p:ph type="body" idx="4294967295"/>
          </p:nvPr>
        </p:nvSpPr>
        <p:spPr>
          <a:xfrm>
            <a:off x="17273590" y="5186364"/>
            <a:ext cx="15073314" cy="2795587"/>
          </a:xfrm>
        </p:spPr>
        <p:txBody>
          <a:bodyPr anchor="b"/>
          <a:lstStyle/>
          <a:p>
            <a:pPr marL="0" indent="0" algn="ctr" eaLnBrk="1" hangingPunct="1">
              <a:buNone/>
            </a:pPr>
            <a:r>
              <a:rPr lang="en-US" sz="9900" b="1" dirty="0" smtClean="0"/>
              <a:t>assessment </a:t>
            </a:r>
            <a:r>
              <a:rPr lang="fr-CA" sz="9900" b="1" i="1" dirty="0" smtClean="0"/>
              <a:t>/ évaluation</a:t>
            </a:r>
            <a:endParaRPr lang="en-US" sz="9900" b="1" i="1" dirty="0" smtClean="0"/>
          </a:p>
        </p:txBody>
      </p:sp>
      <p:sp>
        <p:nvSpPr>
          <p:cNvPr id="18438" name="Text Placeholder 4"/>
          <p:cNvSpPr>
            <a:spLocks noGrp="1"/>
          </p:cNvSpPr>
          <p:nvPr>
            <p:ph type="body" idx="4294967295"/>
          </p:nvPr>
        </p:nvSpPr>
        <p:spPr>
          <a:xfrm>
            <a:off x="33775653" y="5186364"/>
            <a:ext cx="15114586" cy="2795587"/>
          </a:xfrm>
        </p:spPr>
        <p:txBody>
          <a:bodyPr anchor="b"/>
          <a:lstStyle/>
          <a:p>
            <a:pPr marL="0" indent="0" algn="ctr" eaLnBrk="1" hangingPunct="1">
              <a:buNone/>
            </a:pPr>
            <a:r>
              <a:rPr lang="en-US" sz="9900" b="1" dirty="0" smtClean="0"/>
              <a:t>Funding /</a:t>
            </a:r>
            <a:r>
              <a:rPr lang="fr-CA" sz="9900" b="1" i="1" dirty="0" smtClean="0"/>
              <a:t> financement</a:t>
            </a:r>
            <a:endParaRPr lang="en-US" sz="9900" b="1" i="1" dirty="0" smtClean="0"/>
          </a:p>
        </p:txBody>
      </p:sp>
      <p:sp>
        <p:nvSpPr>
          <p:cNvPr id="18439" name="Content Placeholder 5"/>
          <p:cNvSpPr>
            <a:spLocks noGrp="1"/>
          </p:cNvSpPr>
          <p:nvPr>
            <p:ph sz="half" idx="4294967295"/>
          </p:nvPr>
        </p:nvSpPr>
        <p:spPr>
          <a:xfrm>
            <a:off x="17987968" y="8043865"/>
            <a:ext cx="14400210" cy="28074936"/>
          </a:xfrm>
          <a:ln w="127000">
            <a:solidFill>
              <a:schemeClr val="tx1"/>
            </a:solidFill>
          </a:ln>
        </p:spPr>
        <p:txBody>
          <a:bodyPr/>
          <a:lstStyle/>
          <a:p>
            <a:pPr eaLnBrk="1" hangingPunct="1">
              <a:lnSpc>
                <a:spcPts val="7001"/>
              </a:lnSpc>
              <a:spcBef>
                <a:spcPct val="0"/>
              </a:spcBef>
              <a:buNone/>
            </a:pPr>
            <a:r>
              <a:rPr lang="fr-FR" sz="7200" b="1" dirty="0" err="1" smtClean="0"/>
              <a:t>eligibility</a:t>
            </a:r>
            <a:r>
              <a:rPr lang="fr-FR" sz="7200" b="1" dirty="0" smtClean="0"/>
              <a:t> - hormone </a:t>
            </a:r>
            <a:r>
              <a:rPr lang="fr-FR" sz="7200" b="1" dirty="0" err="1" smtClean="0"/>
              <a:t>therapy</a:t>
            </a:r>
            <a:r>
              <a:rPr lang="fr-FR" sz="7200" b="1" dirty="0" smtClean="0"/>
              <a:t>/</a:t>
            </a:r>
          </a:p>
          <a:p>
            <a:pPr eaLnBrk="1" hangingPunct="1">
              <a:lnSpc>
                <a:spcPts val="7001"/>
              </a:lnSpc>
              <a:spcBef>
                <a:spcPct val="0"/>
              </a:spcBef>
              <a:buNone/>
            </a:pPr>
            <a:r>
              <a:rPr lang="fr-FR" sz="7200" b="1" i="1" dirty="0" smtClean="0"/>
              <a:t>éligibilité - traitement hormonal</a:t>
            </a:r>
          </a:p>
          <a:p>
            <a:pPr marL="1619198" lvl="1" indent="-852459" eaLnBrk="1" hangingPunct="1">
              <a:buNone/>
            </a:pPr>
            <a:r>
              <a:rPr lang="fr-CA" sz="5500" b="1" dirty="0" smtClean="0"/>
              <a:t>standards /</a:t>
            </a:r>
            <a:r>
              <a:rPr lang="fr-CA" sz="5500" b="1" i="1" dirty="0" smtClean="0"/>
              <a:t>normes:</a:t>
            </a:r>
            <a:endParaRPr lang="fr-CA" sz="5500" b="1" dirty="0" smtClean="0"/>
          </a:p>
          <a:p>
            <a:pPr marL="1619198" lvl="1" indent="-852459" eaLnBrk="1" hangingPunct="1"/>
            <a:r>
              <a:rPr lang="fr-CA" sz="3900" dirty="0" smtClean="0"/>
              <a:t>WPATH SOC</a:t>
            </a:r>
          </a:p>
          <a:p>
            <a:pPr marL="1619198" lvl="1" indent="-852459" eaLnBrk="1" hangingPunct="1"/>
            <a:r>
              <a:rPr lang="fr-CA" sz="3900" dirty="0" smtClean="0"/>
              <a:t>WPATH Normes des soins</a:t>
            </a:r>
          </a:p>
          <a:p>
            <a:pPr marL="1619198" lvl="1" indent="-852459" eaLnBrk="1" hangingPunct="1">
              <a:buNone/>
            </a:pPr>
            <a:r>
              <a:rPr lang="fr-CA" sz="5500" b="1" dirty="0" smtClean="0"/>
              <a:t>public </a:t>
            </a:r>
            <a:r>
              <a:rPr lang="fr-CA" sz="5500" b="1" dirty="0" err="1" smtClean="0"/>
              <a:t>insurance</a:t>
            </a:r>
            <a:r>
              <a:rPr lang="fr-CA" sz="5500" b="1" dirty="0" smtClean="0"/>
              <a:t> </a:t>
            </a:r>
            <a:r>
              <a:rPr lang="fr-CA" sz="5500" b="1" dirty="0" err="1" smtClean="0"/>
              <a:t>requirements</a:t>
            </a:r>
            <a:r>
              <a:rPr lang="fr-CA" sz="5500" b="1" dirty="0" smtClean="0"/>
              <a:t>/</a:t>
            </a:r>
          </a:p>
          <a:p>
            <a:pPr marL="1619198" lvl="1" indent="-852459" eaLnBrk="1" hangingPunct="1">
              <a:lnSpc>
                <a:spcPts val="5998"/>
              </a:lnSpc>
              <a:spcBef>
                <a:spcPct val="0"/>
              </a:spcBef>
              <a:buNone/>
            </a:pPr>
            <a:r>
              <a:rPr lang="fr-CA" sz="5500" b="1" i="1" dirty="0" smtClean="0"/>
              <a:t>exigences d'assurance publique </a:t>
            </a:r>
            <a:r>
              <a:rPr lang="fr-CA" sz="5500" b="1" dirty="0" smtClean="0"/>
              <a:t>:</a:t>
            </a:r>
          </a:p>
          <a:p>
            <a:pPr marL="1619198" lvl="1" indent="-852459" eaLnBrk="1" hangingPunct="1"/>
            <a:r>
              <a:rPr lang="fr-CA" sz="3900" dirty="0" smtClean="0">
                <a:solidFill>
                  <a:srgbClr val="000000"/>
                </a:solidFill>
              </a:rPr>
              <a:t>none</a:t>
            </a:r>
          </a:p>
          <a:p>
            <a:pPr marL="1619198" lvl="1" indent="-852459" eaLnBrk="1" hangingPunct="1"/>
            <a:r>
              <a:rPr lang="fr-CA" sz="3900" dirty="0" smtClean="0">
                <a:solidFill>
                  <a:srgbClr val="000000"/>
                </a:solidFill>
              </a:rPr>
              <a:t>aucune</a:t>
            </a:r>
          </a:p>
          <a:p>
            <a:pPr marL="1619198" lvl="1" indent="-852459" eaLnBrk="1" hangingPunct="1">
              <a:buNone/>
            </a:pPr>
            <a:endParaRPr lang="fr-CA" sz="3900" b="1" dirty="0" smtClean="0"/>
          </a:p>
          <a:p>
            <a:pPr eaLnBrk="1" hangingPunct="1">
              <a:lnSpc>
                <a:spcPts val="7001"/>
              </a:lnSpc>
              <a:buNone/>
            </a:pPr>
            <a:r>
              <a:rPr lang="fr-FR" sz="7200" b="1" dirty="0" err="1" smtClean="0"/>
              <a:t>eligibility</a:t>
            </a:r>
            <a:r>
              <a:rPr lang="fr-FR" sz="7200" b="1" dirty="0" smtClean="0"/>
              <a:t> - major </a:t>
            </a:r>
            <a:r>
              <a:rPr lang="fr-FR" sz="7200" b="1" dirty="0" err="1" smtClean="0"/>
              <a:t>surgery</a:t>
            </a:r>
            <a:r>
              <a:rPr lang="fr-FR" sz="7200" b="1" dirty="0" smtClean="0"/>
              <a:t>/</a:t>
            </a:r>
          </a:p>
          <a:p>
            <a:pPr eaLnBrk="1" hangingPunct="1">
              <a:lnSpc>
                <a:spcPts val="7001"/>
              </a:lnSpc>
              <a:spcBef>
                <a:spcPct val="0"/>
              </a:spcBef>
              <a:buNone/>
            </a:pPr>
            <a:r>
              <a:rPr lang="fr-FR" sz="7200" b="1" i="1" dirty="0" smtClean="0"/>
              <a:t>éligibilité - chirurgies majeures</a:t>
            </a:r>
          </a:p>
          <a:p>
            <a:pPr marL="1619198" lvl="1" indent="-852459" eaLnBrk="1" hangingPunct="1">
              <a:buNone/>
            </a:pPr>
            <a:r>
              <a:rPr lang="fr-CA" sz="5500" b="1" dirty="0" smtClean="0"/>
              <a:t>standards /</a:t>
            </a:r>
            <a:r>
              <a:rPr lang="fr-CA" sz="5500" b="1" i="1" dirty="0" smtClean="0"/>
              <a:t>normes:</a:t>
            </a:r>
            <a:endParaRPr lang="fr-CA" sz="5500" b="1" dirty="0" smtClean="0"/>
          </a:p>
          <a:p>
            <a:pPr marL="1619198" lvl="1" indent="-852459" eaLnBrk="1" hangingPunct="1"/>
            <a:r>
              <a:rPr lang="fr-CA" sz="3900" dirty="0" smtClean="0"/>
              <a:t>WPATH SOC </a:t>
            </a:r>
          </a:p>
          <a:p>
            <a:pPr marL="1619198" lvl="1" indent="-852459" eaLnBrk="1" hangingPunct="1"/>
            <a:r>
              <a:rPr lang="fr-CA" sz="3900" dirty="0" smtClean="0"/>
              <a:t>WPATH Normes des soins</a:t>
            </a:r>
          </a:p>
          <a:p>
            <a:pPr marL="1619198" lvl="1" indent="-852459" eaLnBrk="1" hangingPunct="1"/>
            <a:r>
              <a:rPr lang="fr-CA" sz="3900" dirty="0" smtClean="0"/>
              <a:t>must go </a:t>
            </a:r>
            <a:r>
              <a:rPr lang="fr-CA" sz="3900" dirty="0" err="1" smtClean="0"/>
              <a:t>through</a:t>
            </a:r>
            <a:r>
              <a:rPr lang="fr-CA" sz="3900" dirty="0" smtClean="0"/>
              <a:t> Toronto </a:t>
            </a:r>
            <a:r>
              <a:rPr lang="fr-CA" sz="3900" dirty="0" err="1" smtClean="0"/>
              <a:t>clinic</a:t>
            </a:r>
            <a:r>
              <a:rPr lang="fr-CA" sz="3900" dirty="0" smtClean="0"/>
              <a:t> for provincial </a:t>
            </a:r>
            <a:r>
              <a:rPr lang="fr-CA" sz="3900" dirty="0" err="1" smtClean="0"/>
              <a:t>coverage</a:t>
            </a:r>
            <a:r>
              <a:rPr lang="fr-CA" sz="3900" dirty="0" smtClean="0"/>
              <a:t> of </a:t>
            </a:r>
            <a:r>
              <a:rPr lang="fr-CA" sz="3900" dirty="0" err="1" smtClean="0"/>
              <a:t>vaginoplasty</a:t>
            </a:r>
            <a:r>
              <a:rPr lang="fr-CA" sz="3900" dirty="0" smtClean="0"/>
              <a:t>, </a:t>
            </a:r>
            <a:r>
              <a:rPr lang="fr-CA" sz="3900" dirty="0" err="1" smtClean="0"/>
              <a:t>phalloplasty</a:t>
            </a:r>
            <a:r>
              <a:rPr lang="fr-CA" sz="3900" dirty="0" smtClean="0"/>
              <a:t>.  Will not </a:t>
            </a:r>
            <a:r>
              <a:rPr lang="fr-CA" sz="3900" dirty="0" err="1" smtClean="0"/>
              <a:t>pay</a:t>
            </a:r>
            <a:r>
              <a:rPr lang="fr-CA" sz="3900" dirty="0" smtClean="0"/>
              <a:t> for </a:t>
            </a:r>
            <a:r>
              <a:rPr lang="fr-CA" sz="3900" dirty="0" err="1" smtClean="0"/>
              <a:t>travel</a:t>
            </a:r>
            <a:r>
              <a:rPr lang="fr-CA" sz="3900" dirty="0" smtClean="0"/>
              <a:t> or time </a:t>
            </a:r>
            <a:r>
              <a:rPr lang="fr-CA" sz="3900" dirty="0" err="1" smtClean="0"/>
              <a:t>pre</a:t>
            </a:r>
            <a:r>
              <a:rPr lang="fr-CA" sz="3900" dirty="0" smtClean="0"/>
              <a:t>/post in </a:t>
            </a:r>
            <a:r>
              <a:rPr lang="fr-CA" sz="3900" dirty="0" err="1" smtClean="0"/>
              <a:t>private</a:t>
            </a:r>
            <a:r>
              <a:rPr lang="fr-CA" sz="3900" dirty="0" smtClean="0"/>
              <a:t> </a:t>
            </a:r>
            <a:r>
              <a:rPr lang="fr-CA" sz="3900" dirty="0" err="1" smtClean="0"/>
              <a:t>hospital</a:t>
            </a:r>
            <a:r>
              <a:rPr lang="fr-CA" sz="3900" dirty="0" smtClean="0"/>
              <a:t>.  </a:t>
            </a:r>
            <a:r>
              <a:rPr lang="fr-CA" sz="3900" dirty="0" err="1" smtClean="0"/>
              <a:t>Surgical</a:t>
            </a:r>
            <a:r>
              <a:rPr lang="fr-CA" sz="3900" dirty="0" smtClean="0"/>
              <a:t> </a:t>
            </a:r>
            <a:r>
              <a:rPr lang="fr-CA" sz="3900" dirty="0" err="1" smtClean="0"/>
              <a:t>coverage</a:t>
            </a:r>
            <a:r>
              <a:rPr lang="fr-CA" sz="3900" dirty="0" smtClean="0"/>
              <a:t> </a:t>
            </a:r>
            <a:r>
              <a:rPr lang="fr-CA" sz="3900" dirty="0" err="1" smtClean="0"/>
              <a:t>only</a:t>
            </a:r>
            <a:r>
              <a:rPr lang="fr-CA" sz="3900" dirty="0" smtClean="0"/>
              <a:t> in Canadian province.</a:t>
            </a:r>
          </a:p>
          <a:p>
            <a:pPr marL="1619198" lvl="1" indent="-852459" eaLnBrk="1" hangingPunct="1"/>
            <a:r>
              <a:rPr lang="fr-CA" sz="3900" dirty="0" smtClean="0"/>
              <a:t>pour les </a:t>
            </a:r>
            <a:r>
              <a:rPr lang="fr-CA" sz="3900" dirty="0" err="1" smtClean="0"/>
              <a:t>vaginoplasties</a:t>
            </a:r>
            <a:r>
              <a:rPr lang="fr-CA" sz="3900" dirty="0" smtClean="0"/>
              <a:t> et les </a:t>
            </a:r>
            <a:r>
              <a:rPr lang="fr-CA" sz="3900" dirty="0" err="1" smtClean="0"/>
              <a:t>phalloplasties</a:t>
            </a:r>
            <a:r>
              <a:rPr lang="fr-CA" sz="3900" dirty="0" smtClean="0"/>
              <a:t>, on doit faire affaire avec la clinique de Toronto pour que les frais soient couverts par le système de santé publique. Les frais de transports ne sont pas couverts, non plus que les services pré et </a:t>
            </a:r>
            <a:r>
              <a:rPr lang="fr-CA" sz="3900" dirty="0" err="1" smtClean="0"/>
              <a:t>post-opératoires</a:t>
            </a:r>
            <a:r>
              <a:rPr lang="fr-CA" sz="3900" dirty="0" smtClean="0"/>
              <a:t> dans les cliniques et </a:t>
            </a:r>
            <a:r>
              <a:rPr lang="fr-CA" sz="3900" dirty="0" err="1" smtClean="0"/>
              <a:t>hopitaux</a:t>
            </a:r>
            <a:r>
              <a:rPr lang="fr-CA" sz="3900" dirty="0" smtClean="0"/>
              <a:t> privés. Les frais chirurgicaux ne sont couverts que s'ils ont lieu au Canada</a:t>
            </a:r>
          </a:p>
          <a:p>
            <a:pPr eaLnBrk="1" hangingPunct="1">
              <a:lnSpc>
                <a:spcPts val="7001"/>
              </a:lnSpc>
              <a:spcBef>
                <a:spcPct val="0"/>
              </a:spcBef>
              <a:buNone/>
            </a:pPr>
            <a:r>
              <a:rPr lang="fr-FR" sz="7200" b="1" dirty="0" err="1" smtClean="0"/>
              <a:t>eligibility</a:t>
            </a:r>
            <a:r>
              <a:rPr lang="fr-FR" sz="7200" b="1" dirty="0" smtClean="0"/>
              <a:t> - </a:t>
            </a:r>
            <a:r>
              <a:rPr lang="fr-FR" sz="7200" b="1" dirty="0" err="1" smtClean="0"/>
              <a:t>minor</a:t>
            </a:r>
            <a:r>
              <a:rPr lang="fr-FR" sz="7200" b="1" dirty="0" smtClean="0"/>
              <a:t> </a:t>
            </a:r>
            <a:r>
              <a:rPr lang="fr-FR" sz="7200" b="1" dirty="0" err="1" smtClean="0"/>
              <a:t>surgery</a:t>
            </a:r>
            <a:r>
              <a:rPr lang="fr-FR" sz="7200" b="1" dirty="0" smtClean="0"/>
              <a:t>/</a:t>
            </a:r>
          </a:p>
          <a:p>
            <a:pPr eaLnBrk="1" hangingPunct="1">
              <a:lnSpc>
                <a:spcPts val="7001"/>
              </a:lnSpc>
              <a:spcBef>
                <a:spcPct val="0"/>
              </a:spcBef>
              <a:buNone/>
            </a:pPr>
            <a:r>
              <a:rPr lang="fr-FR" sz="7200" b="1" i="1" dirty="0" smtClean="0"/>
              <a:t>éligibilité - chirurgies mineures</a:t>
            </a:r>
          </a:p>
          <a:p>
            <a:pPr marL="1619198" lvl="1" indent="-852459" eaLnBrk="1" hangingPunct="1">
              <a:buNone/>
            </a:pPr>
            <a:r>
              <a:rPr lang="fr-CA" sz="5500" b="1" dirty="0" smtClean="0"/>
              <a:t>standards /</a:t>
            </a:r>
            <a:r>
              <a:rPr lang="fr-CA" sz="5500" b="1" i="1" dirty="0" smtClean="0"/>
              <a:t>normes:</a:t>
            </a:r>
            <a:endParaRPr lang="fr-CA" sz="5500" b="1" dirty="0" smtClean="0"/>
          </a:p>
          <a:p>
            <a:pPr marL="1619198" lvl="1" indent="-852459" eaLnBrk="1" hangingPunct="1"/>
            <a:r>
              <a:rPr lang="fr-CA" sz="3900" dirty="0" smtClean="0"/>
              <a:t>none</a:t>
            </a:r>
          </a:p>
          <a:p>
            <a:pPr marL="1619198" lvl="1" indent="-852459" eaLnBrk="1" hangingPunct="1"/>
            <a:r>
              <a:rPr lang="fr-CA" sz="3900" dirty="0" smtClean="0"/>
              <a:t>aucune</a:t>
            </a:r>
          </a:p>
          <a:p>
            <a:pPr marL="1619198" lvl="1" indent="-852459" eaLnBrk="1" hangingPunct="1">
              <a:lnSpc>
                <a:spcPts val="5998"/>
              </a:lnSpc>
              <a:buNone/>
            </a:pPr>
            <a:r>
              <a:rPr lang="fr-CA" sz="5500" b="1" dirty="0" smtClean="0"/>
              <a:t>public </a:t>
            </a:r>
            <a:r>
              <a:rPr lang="fr-CA" sz="5500" b="1" dirty="0" err="1" smtClean="0"/>
              <a:t>insurance</a:t>
            </a:r>
            <a:r>
              <a:rPr lang="fr-CA" sz="5500" b="1" dirty="0" smtClean="0"/>
              <a:t> </a:t>
            </a:r>
            <a:r>
              <a:rPr lang="fr-CA" sz="5500" b="1" dirty="0" err="1" smtClean="0"/>
              <a:t>requirements</a:t>
            </a:r>
            <a:r>
              <a:rPr lang="fr-CA" sz="5500" b="1" dirty="0" smtClean="0"/>
              <a:t>/</a:t>
            </a:r>
          </a:p>
          <a:p>
            <a:pPr marL="1619198" lvl="1" indent="-852459" eaLnBrk="1" hangingPunct="1">
              <a:lnSpc>
                <a:spcPts val="5998"/>
              </a:lnSpc>
              <a:spcBef>
                <a:spcPct val="0"/>
              </a:spcBef>
              <a:buNone/>
            </a:pPr>
            <a:r>
              <a:rPr lang="fr-CA" sz="5500" b="1" i="1" dirty="0" smtClean="0"/>
              <a:t>exigences d'assurance publique </a:t>
            </a:r>
            <a:r>
              <a:rPr lang="fr-CA" sz="5500" b="1" dirty="0" smtClean="0"/>
              <a:t>:</a:t>
            </a:r>
          </a:p>
          <a:p>
            <a:pPr marL="1619198" lvl="1" indent="-852459" eaLnBrk="1" hangingPunct="1"/>
            <a:r>
              <a:rPr lang="fr-CA" sz="3900" dirty="0" smtClean="0">
                <a:solidFill>
                  <a:srgbClr val="000000"/>
                </a:solidFill>
              </a:rPr>
              <a:t>none</a:t>
            </a:r>
          </a:p>
          <a:p>
            <a:pPr marL="1619198" lvl="1" indent="-852459" eaLnBrk="1" hangingPunct="1"/>
            <a:r>
              <a:rPr lang="fr-CA" sz="3900" dirty="0" smtClean="0">
                <a:solidFill>
                  <a:srgbClr val="000000"/>
                </a:solidFill>
              </a:rPr>
              <a:t>aucune</a:t>
            </a:r>
            <a:endParaRPr lang="en-US" sz="3900" dirty="0" smtClean="0">
              <a:solidFill>
                <a:srgbClr val="000000"/>
              </a:solidFill>
            </a:endParaRPr>
          </a:p>
        </p:txBody>
      </p:sp>
      <p:sp>
        <p:nvSpPr>
          <p:cNvPr id="18440" name="Content Placeholder 5"/>
          <p:cNvSpPr>
            <a:spLocks noGrp="1"/>
          </p:cNvSpPr>
          <p:nvPr>
            <p:ph sz="half" idx="4294967295"/>
          </p:nvPr>
        </p:nvSpPr>
        <p:spPr>
          <a:xfrm>
            <a:off x="33847086" y="8043865"/>
            <a:ext cx="15073314" cy="28074936"/>
          </a:xfrm>
          <a:ln w="127000">
            <a:solidFill>
              <a:schemeClr val="tx1"/>
            </a:solidFill>
          </a:ln>
        </p:spPr>
        <p:txBody>
          <a:bodyPr/>
          <a:lstStyle/>
          <a:p>
            <a:pPr eaLnBrk="1" hangingPunct="1">
              <a:lnSpc>
                <a:spcPct val="80000"/>
              </a:lnSpc>
              <a:buFont typeface="Arial" charset="0"/>
              <a:buNone/>
            </a:pPr>
            <a:r>
              <a:rPr lang="fr-CA" sz="6600" b="1" dirty="0" err="1" smtClean="0"/>
              <a:t>counselling</a:t>
            </a:r>
            <a:r>
              <a:rPr lang="fr-CA" sz="6600" b="1" dirty="0" smtClean="0"/>
              <a:t>/</a:t>
            </a:r>
            <a:r>
              <a:rPr lang="fr-CA" sz="6600" b="1" i="1" dirty="0" smtClean="0"/>
              <a:t>thérapie</a:t>
            </a:r>
          </a:p>
          <a:p>
            <a:pPr marL="1619198" lvl="1" indent="-852459" eaLnBrk="1" hangingPunct="1">
              <a:lnSpc>
                <a:spcPct val="80000"/>
              </a:lnSpc>
              <a:buNone/>
            </a:pPr>
            <a:r>
              <a:rPr lang="fr-CA" sz="5500" b="1" dirty="0" smtClean="0"/>
              <a:t>public/</a:t>
            </a:r>
            <a:r>
              <a:rPr lang="fr-CA" sz="5500" b="1" i="1" dirty="0" smtClean="0"/>
              <a:t>publique</a:t>
            </a:r>
            <a:r>
              <a:rPr lang="fr-CA" sz="5500" b="1" dirty="0" smtClean="0"/>
              <a:t>:</a:t>
            </a:r>
          </a:p>
          <a:p>
            <a:pPr marL="1619198" lvl="1" indent="-852459" eaLnBrk="1" hangingPunct="1">
              <a:lnSpc>
                <a:spcPct val="80000"/>
              </a:lnSpc>
            </a:pPr>
            <a:r>
              <a:rPr lang="fr-CA" sz="3900" dirty="0" err="1" smtClean="0"/>
              <a:t>only</a:t>
            </a:r>
            <a:r>
              <a:rPr lang="fr-CA" sz="3900" dirty="0" smtClean="0"/>
              <a:t> in select </a:t>
            </a:r>
            <a:r>
              <a:rPr lang="fr-CA" sz="3900" dirty="0" err="1" smtClean="0"/>
              <a:t>health</a:t>
            </a:r>
            <a:r>
              <a:rPr lang="fr-CA" sz="3900" dirty="0" smtClean="0"/>
              <a:t> care centres</a:t>
            </a:r>
          </a:p>
          <a:p>
            <a:pPr marL="1619198" lvl="1" indent="-852459" eaLnBrk="1" hangingPunct="1">
              <a:lnSpc>
                <a:spcPct val="80000"/>
              </a:lnSpc>
            </a:pPr>
            <a:r>
              <a:rPr lang="fr-CA" sz="3900" dirty="0" smtClean="0"/>
              <a:t>seulement que dans certains </a:t>
            </a:r>
            <a:r>
              <a:rPr lang="fr-CA" sz="3900" dirty="0" err="1" smtClean="0"/>
              <a:t>centes</a:t>
            </a:r>
            <a:r>
              <a:rPr lang="fr-CA" sz="3900" dirty="0" smtClean="0"/>
              <a:t> de santé</a:t>
            </a:r>
          </a:p>
          <a:p>
            <a:pPr marL="1619198" lvl="1" indent="-852459" eaLnBrk="1" hangingPunct="1">
              <a:lnSpc>
                <a:spcPct val="80000"/>
              </a:lnSpc>
              <a:buNone/>
            </a:pPr>
            <a:r>
              <a:rPr lang="fr-CA" sz="5500" b="1" dirty="0" err="1" smtClean="0"/>
              <a:t>private</a:t>
            </a:r>
            <a:r>
              <a:rPr lang="fr-CA" sz="5500" b="1" dirty="0" smtClean="0"/>
              <a:t>/</a:t>
            </a:r>
            <a:r>
              <a:rPr lang="fr-CA" sz="5500" b="1" i="1" dirty="0" smtClean="0"/>
              <a:t>privé</a:t>
            </a:r>
            <a:r>
              <a:rPr lang="fr-CA" sz="5500" b="1" dirty="0" smtClean="0"/>
              <a:t>:</a:t>
            </a:r>
          </a:p>
          <a:p>
            <a:pPr marL="1619198" lvl="1" indent="-852459" eaLnBrk="1" hangingPunct="1">
              <a:lnSpc>
                <a:spcPct val="80000"/>
              </a:lnSpc>
            </a:pPr>
            <a:r>
              <a:rPr lang="fr-CA" sz="3900" dirty="0" err="1" smtClean="0">
                <a:solidFill>
                  <a:srgbClr val="000000"/>
                </a:solidFill>
              </a:rPr>
              <a:t>available</a:t>
            </a:r>
            <a:r>
              <a:rPr lang="fr-CA" sz="3900" dirty="0" smtClean="0">
                <a:solidFill>
                  <a:srgbClr val="000000"/>
                </a:solidFill>
              </a:rPr>
              <a:t> </a:t>
            </a:r>
            <a:r>
              <a:rPr lang="fr-CA" sz="3900" dirty="0" err="1" smtClean="0">
                <a:solidFill>
                  <a:srgbClr val="000000"/>
                </a:solidFill>
              </a:rPr>
              <a:t>throughout</a:t>
            </a:r>
            <a:r>
              <a:rPr lang="fr-CA" sz="3900" dirty="0" smtClean="0">
                <a:solidFill>
                  <a:srgbClr val="000000"/>
                </a:solidFill>
              </a:rPr>
              <a:t> province</a:t>
            </a:r>
          </a:p>
          <a:p>
            <a:pPr marL="1619198" lvl="1" indent="-852459" eaLnBrk="1" hangingPunct="1">
              <a:lnSpc>
                <a:spcPct val="80000"/>
              </a:lnSpc>
            </a:pPr>
            <a:r>
              <a:rPr lang="fr-CA" sz="3900" dirty="0" smtClean="0"/>
              <a:t>disponible à travers toute la province</a:t>
            </a:r>
          </a:p>
          <a:p>
            <a:pPr eaLnBrk="1" hangingPunct="1">
              <a:lnSpc>
                <a:spcPts val="7001"/>
              </a:lnSpc>
              <a:buNone/>
            </a:pPr>
            <a:r>
              <a:rPr lang="fr-CA" sz="6600" b="1" dirty="0" err="1" smtClean="0"/>
              <a:t>specialist</a:t>
            </a:r>
            <a:r>
              <a:rPr lang="fr-CA" sz="6600" b="1" dirty="0" smtClean="0"/>
              <a:t> services/</a:t>
            </a:r>
          </a:p>
          <a:p>
            <a:pPr eaLnBrk="1" hangingPunct="1">
              <a:lnSpc>
                <a:spcPts val="7001"/>
              </a:lnSpc>
              <a:spcBef>
                <a:spcPct val="0"/>
              </a:spcBef>
              <a:buNone/>
            </a:pPr>
            <a:r>
              <a:rPr lang="fr-CA" sz="6600" b="1" i="1" dirty="0" smtClean="0"/>
              <a:t>services spécialisés</a:t>
            </a:r>
          </a:p>
          <a:p>
            <a:pPr marL="1619198" lvl="1" indent="-852459" eaLnBrk="1" hangingPunct="1">
              <a:lnSpc>
                <a:spcPct val="80000"/>
              </a:lnSpc>
              <a:buNone/>
            </a:pPr>
            <a:r>
              <a:rPr lang="fr-CA" sz="5500" b="1" dirty="0" smtClean="0"/>
              <a:t>public/</a:t>
            </a:r>
            <a:r>
              <a:rPr lang="fr-CA" sz="5500" b="1" i="1" dirty="0" smtClean="0"/>
              <a:t>publique</a:t>
            </a:r>
            <a:r>
              <a:rPr lang="fr-CA" sz="5500" b="1" dirty="0" smtClean="0"/>
              <a:t>:</a:t>
            </a:r>
          </a:p>
          <a:p>
            <a:pPr marL="1619198" lvl="1" indent="-852459" eaLnBrk="1" hangingPunct="1">
              <a:lnSpc>
                <a:spcPct val="80000"/>
              </a:lnSpc>
            </a:pPr>
            <a:r>
              <a:rPr lang="fr-CA" sz="3900" dirty="0" err="1" smtClean="0"/>
              <a:t>endocrinology</a:t>
            </a:r>
            <a:r>
              <a:rPr lang="fr-CA" sz="3900" dirty="0" smtClean="0"/>
              <a:t>, </a:t>
            </a:r>
            <a:r>
              <a:rPr lang="fr-CA" sz="3900" dirty="0" err="1" smtClean="0"/>
              <a:t>psychiatry</a:t>
            </a:r>
            <a:r>
              <a:rPr lang="fr-CA" sz="3900" dirty="0" smtClean="0"/>
              <a:t>, </a:t>
            </a:r>
            <a:r>
              <a:rPr lang="fr-CA" sz="3900" dirty="0" err="1" smtClean="0"/>
              <a:t>some</a:t>
            </a:r>
            <a:r>
              <a:rPr lang="fr-CA" sz="3900" dirty="0" smtClean="0"/>
              <a:t> </a:t>
            </a:r>
            <a:r>
              <a:rPr lang="fr-CA" sz="3900" dirty="0" err="1" smtClean="0"/>
              <a:t>urology</a:t>
            </a:r>
            <a:r>
              <a:rPr lang="fr-CA" sz="3900" dirty="0" smtClean="0"/>
              <a:t> and </a:t>
            </a:r>
            <a:r>
              <a:rPr lang="fr-CA" sz="3900" dirty="0" err="1" smtClean="0"/>
              <a:t>gynecology</a:t>
            </a:r>
            <a:endParaRPr lang="fr-CA" sz="3900" dirty="0" smtClean="0"/>
          </a:p>
          <a:p>
            <a:pPr marL="1619198" lvl="1" indent="-852459" eaLnBrk="1" hangingPunct="1">
              <a:lnSpc>
                <a:spcPct val="80000"/>
              </a:lnSpc>
            </a:pPr>
            <a:r>
              <a:rPr lang="fr-CA" sz="3900" dirty="0" smtClean="0"/>
              <a:t>endocrinologie, psychiatrie, certains services d'urologie et la gynécologie</a:t>
            </a:r>
          </a:p>
          <a:p>
            <a:pPr marL="1619198" lvl="1" indent="-852459" eaLnBrk="1" hangingPunct="1">
              <a:lnSpc>
                <a:spcPct val="80000"/>
              </a:lnSpc>
              <a:buNone/>
            </a:pPr>
            <a:r>
              <a:rPr lang="fr-CA" sz="5500" b="1" dirty="0" err="1" smtClean="0"/>
              <a:t>private</a:t>
            </a:r>
            <a:r>
              <a:rPr lang="fr-CA" sz="5500" b="1" dirty="0" smtClean="0"/>
              <a:t>/</a:t>
            </a:r>
            <a:r>
              <a:rPr lang="fr-CA" sz="5500" b="1" i="1" dirty="0" smtClean="0"/>
              <a:t>privé</a:t>
            </a:r>
            <a:r>
              <a:rPr lang="fr-CA" sz="5500" b="1" dirty="0" smtClean="0"/>
              <a:t>:</a:t>
            </a:r>
          </a:p>
          <a:p>
            <a:pPr marL="1619198" lvl="1" indent="-852459" eaLnBrk="1" hangingPunct="1">
              <a:lnSpc>
                <a:spcPct val="80000"/>
              </a:lnSpc>
            </a:pPr>
            <a:r>
              <a:rPr lang="fr-CA" sz="3900" i="1" dirty="0" smtClean="0"/>
              <a:t>plastic </a:t>
            </a:r>
            <a:r>
              <a:rPr lang="fr-CA" sz="3900" i="1" dirty="0" err="1" smtClean="0"/>
              <a:t>surgery</a:t>
            </a:r>
            <a:r>
              <a:rPr lang="fr-CA" sz="3900" i="1" dirty="0" smtClean="0"/>
              <a:t> (facial, </a:t>
            </a:r>
            <a:r>
              <a:rPr lang="fr-CA" sz="3900" i="1" dirty="0" err="1" smtClean="0"/>
              <a:t>breast</a:t>
            </a:r>
            <a:r>
              <a:rPr lang="fr-CA" sz="3900" i="1" dirty="0" smtClean="0"/>
              <a:t> implants)</a:t>
            </a:r>
            <a:endParaRPr lang="fr-CA" sz="3900" dirty="0" smtClean="0">
              <a:solidFill>
                <a:srgbClr val="000000"/>
              </a:solidFill>
            </a:endParaRPr>
          </a:p>
          <a:p>
            <a:pPr marL="1619198" lvl="1" indent="-852459" eaLnBrk="1" hangingPunct="1">
              <a:lnSpc>
                <a:spcPct val="80000"/>
              </a:lnSpc>
            </a:pPr>
            <a:r>
              <a:rPr lang="fr-CA" sz="3900" dirty="0" smtClean="0"/>
              <a:t>chirurgie plastique (faciale, implants mammaires)</a:t>
            </a:r>
            <a:endParaRPr lang="fr-CA" sz="3900" b="1" dirty="0" smtClean="0">
              <a:solidFill>
                <a:srgbClr val="000000"/>
              </a:solidFill>
            </a:endParaRPr>
          </a:p>
          <a:p>
            <a:pPr eaLnBrk="1" hangingPunct="1">
              <a:lnSpc>
                <a:spcPct val="80000"/>
              </a:lnSpc>
              <a:buFont typeface="Arial" charset="0"/>
              <a:buNone/>
            </a:pPr>
            <a:r>
              <a:rPr lang="fr-CA" sz="6600" b="1" dirty="0" err="1" smtClean="0"/>
              <a:t>surgery</a:t>
            </a:r>
            <a:r>
              <a:rPr lang="fr-CA" sz="6600" b="1" dirty="0" smtClean="0"/>
              <a:t>/</a:t>
            </a:r>
            <a:r>
              <a:rPr lang="fr-CA" sz="6600" b="1" i="1" dirty="0" smtClean="0"/>
              <a:t>chirurgies et coûts</a:t>
            </a:r>
          </a:p>
          <a:p>
            <a:pPr eaLnBrk="1" hangingPunct="1">
              <a:lnSpc>
                <a:spcPts val="7001"/>
              </a:lnSpc>
              <a:spcBef>
                <a:spcPct val="0"/>
              </a:spcBef>
              <a:buNone/>
            </a:pPr>
            <a:r>
              <a:rPr lang="fr-CA" sz="6600" dirty="0" err="1" smtClean="0"/>
              <a:t>f→m</a:t>
            </a:r>
            <a:r>
              <a:rPr lang="fr-CA" sz="6600" dirty="0" smtClean="0"/>
              <a:t> (type and </a:t>
            </a:r>
            <a:r>
              <a:rPr lang="fr-CA" sz="6600" dirty="0" err="1" smtClean="0"/>
              <a:t>cost</a:t>
            </a:r>
            <a:r>
              <a:rPr lang="fr-CA" sz="6600" dirty="0" smtClean="0"/>
              <a:t>/</a:t>
            </a:r>
            <a:r>
              <a:rPr lang="fr-CA" sz="6600" i="1" dirty="0" smtClean="0"/>
              <a:t>types et coûts)</a:t>
            </a:r>
          </a:p>
          <a:p>
            <a:pPr marL="1619198" lvl="1" indent="-852459" eaLnBrk="1" hangingPunct="1">
              <a:lnSpc>
                <a:spcPct val="80000"/>
              </a:lnSpc>
              <a:buNone/>
            </a:pPr>
            <a:r>
              <a:rPr lang="fr-CA" sz="5500" b="1" dirty="0" smtClean="0"/>
              <a:t>public/</a:t>
            </a:r>
            <a:r>
              <a:rPr lang="fr-CA" sz="5500" b="1" i="1" dirty="0" smtClean="0"/>
              <a:t>publique</a:t>
            </a:r>
            <a:r>
              <a:rPr lang="fr-CA" sz="5500" b="1" dirty="0" smtClean="0"/>
              <a:t>:</a:t>
            </a:r>
          </a:p>
          <a:p>
            <a:pPr marL="1619198" lvl="1" indent="-852459" eaLnBrk="1" hangingPunct="1">
              <a:lnSpc>
                <a:spcPct val="80000"/>
              </a:lnSpc>
            </a:pPr>
            <a:r>
              <a:rPr lang="fr-CA" sz="3900" dirty="0" err="1" smtClean="0"/>
              <a:t>bliateral</a:t>
            </a:r>
            <a:r>
              <a:rPr lang="fr-CA" sz="3900" dirty="0" smtClean="0"/>
              <a:t> </a:t>
            </a:r>
            <a:r>
              <a:rPr lang="fr-CA" sz="3900" dirty="0" err="1" smtClean="0"/>
              <a:t>mastectomy</a:t>
            </a:r>
            <a:r>
              <a:rPr lang="fr-CA" sz="3900" dirty="0" smtClean="0"/>
              <a:t> or </a:t>
            </a:r>
            <a:r>
              <a:rPr lang="fr-CA" sz="3900" dirty="0" err="1" smtClean="0"/>
              <a:t>breast</a:t>
            </a:r>
            <a:r>
              <a:rPr lang="fr-CA" sz="3900" dirty="0" smtClean="0"/>
              <a:t> </a:t>
            </a:r>
            <a:r>
              <a:rPr lang="fr-CA" sz="3900" dirty="0" err="1" smtClean="0"/>
              <a:t>reduction</a:t>
            </a:r>
            <a:r>
              <a:rPr lang="fr-CA" sz="3900" dirty="0" smtClean="0"/>
              <a:t>; </a:t>
            </a:r>
            <a:r>
              <a:rPr lang="fr-CA" sz="3900" dirty="0" err="1" smtClean="0"/>
              <a:t>hysterectomy</a:t>
            </a:r>
            <a:endParaRPr lang="fr-CA" sz="3900" dirty="0" smtClean="0"/>
          </a:p>
          <a:p>
            <a:pPr marL="1619198" lvl="1" indent="-852459" eaLnBrk="1" hangingPunct="1">
              <a:lnSpc>
                <a:spcPct val="80000"/>
              </a:lnSpc>
            </a:pPr>
            <a:r>
              <a:rPr lang="fr-CA" sz="3900" dirty="0" smtClean="0"/>
              <a:t>mastectomie bilatérale ou réduction mammaire; hystérectomie</a:t>
            </a:r>
          </a:p>
          <a:p>
            <a:pPr marL="1619198" lvl="1" indent="-852459" eaLnBrk="1" hangingPunct="1">
              <a:lnSpc>
                <a:spcPct val="80000"/>
              </a:lnSpc>
              <a:buNone/>
            </a:pPr>
            <a:r>
              <a:rPr lang="fr-CA" sz="5500" b="1" dirty="0" err="1" smtClean="0"/>
              <a:t>private</a:t>
            </a:r>
            <a:r>
              <a:rPr lang="fr-CA" sz="5500" b="1" dirty="0" smtClean="0"/>
              <a:t>/</a:t>
            </a:r>
            <a:r>
              <a:rPr lang="fr-CA" sz="5500" b="1" i="1" dirty="0" smtClean="0"/>
              <a:t>privé</a:t>
            </a:r>
            <a:r>
              <a:rPr lang="fr-CA" sz="5500" b="1" dirty="0" smtClean="0"/>
              <a:t>:</a:t>
            </a:r>
          </a:p>
          <a:p>
            <a:pPr marL="1619198" lvl="1" indent="-852459" eaLnBrk="1" hangingPunct="1">
              <a:lnSpc>
                <a:spcPct val="80000"/>
              </a:lnSpc>
            </a:pPr>
            <a:r>
              <a:rPr lang="fr-CA" sz="3900" dirty="0" smtClean="0">
                <a:solidFill>
                  <a:srgbClr val="000000"/>
                </a:solidFill>
              </a:rPr>
              <a:t>[</a:t>
            </a:r>
            <a:r>
              <a:rPr lang="fr-CA" sz="3900" dirty="0" err="1" smtClean="0">
                <a:solidFill>
                  <a:srgbClr val="000000"/>
                </a:solidFill>
              </a:rPr>
              <a:t>english</a:t>
            </a:r>
            <a:r>
              <a:rPr lang="fr-CA" sz="3900" dirty="0" smtClean="0">
                <a:solidFill>
                  <a:srgbClr val="000000"/>
                </a:solidFill>
              </a:rPr>
              <a:t>] </a:t>
            </a:r>
          </a:p>
          <a:p>
            <a:pPr marL="1619198" lvl="1" indent="-852459" eaLnBrk="1" hangingPunct="1">
              <a:lnSpc>
                <a:spcPct val="80000"/>
              </a:lnSpc>
            </a:pPr>
            <a:r>
              <a:rPr lang="fr-CA" sz="3900" i="1" dirty="0" smtClean="0">
                <a:solidFill>
                  <a:srgbClr val="000000"/>
                </a:solidFill>
              </a:rPr>
              <a:t>[français]</a:t>
            </a:r>
          </a:p>
          <a:p>
            <a:pPr marL="1619198" lvl="1" indent="-852459" eaLnBrk="1" hangingPunct="1">
              <a:lnSpc>
                <a:spcPct val="80000"/>
              </a:lnSpc>
              <a:buNone/>
            </a:pPr>
            <a:endParaRPr lang="fr-CA" sz="3900" b="1" i="1" dirty="0" smtClean="0">
              <a:solidFill>
                <a:srgbClr val="000000"/>
              </a:solidFill>
            </a:endParaRPr>
          </a:p>
          <a:p>
            <a:pPr eaLnBrk="1" hangingPunct="1">
              <a:lnSpc>
                <a:spcPct val="80000"/>
              </a:lnSpc>
              <a:buFont typeface="Arial" charset="0"/>
              <a:buNone/>
            </a:pPr>
            <a:r>
              <a:rPr lang="fr-CA" sz="6600" b="1" dirty="0" err="1" smtClean="0"/>
              <a:t>surgery</a:t>
            </a:r>
            <a:r>
              <a:rPr lang="fr-CA" sz="6600" b="1" dirty="0" smtClean="0"/>
              <a:t> and </a:t>
            </a:r>
            <a:r>
              <a:rPr lang="fr-CA" sz="6600" b="1" dirty="0" err="1" smtClean="0"/>
              <a:t>cost</a:t>
            </a:r>
            <a:r>
              <a:rPr lang="fr-CA" sz="6600" b="1" dirty="0" smtClean="0"/>
              <a:t>/</a:t>
            </a:r>
            <a:r>
              <a:rPr lang="fr-CA" sz="6600" b="1" i="1" dirty="0" err="1" smtClean="0"/>
              <a:t>chirugies</a:t>
            </a:r>
            <a:r>
              <a:rPr lang="fr-CA" sz="6600" b="1" i="1" dirty="0" smtClean="0"/>
              <a:t> et coûts</a:t>
            </a:r>
          </a:p>
          <a:p>
            <a:pPr eaLnBrk="1" hangingPunct="1">
              <a:lnSpc>
                <a:spcPts val="7001"/>
              </a:lnSpc>
              <a:spcBef>
                <a:spcPct val="0"/>
              </a:spcBef>
              <a:buNone/>
            </a:pPr>
            <a:r>
              <a:rPr lang="fr-CA" sz="6600" dirty="0" err="1" smtClean="0"/>
              <a:t>m→f</a:t>
            </a:r>
            <a:r>
              <a:rPr lang="fr-CA" sz="6600" dirty="0" smtClean="0"/>
              <a:t> (type and </a:t>
            </a:r>
            <a:r>
              <a:rPr lang="fr-CA" sz="6600" dirty="0" err="1" smtClean="0"/>
              <a:t>cost</a:t>
            </a:r>
            <a:r>
              <a:rPr lang="fr-CA" sz="6600" dirty="0" smtClean="0"/>
              <a:t>/</a:t>
            </a:r>
            <a:r>
              <a:rPr lang="fr-CA" sz="6600" i="1" dirty="0" smtClean="0"/>
              <a:t>types et coûts)</a:t>
            </a:r>
            <a:endParaRPr lang="fr-CA" sz="6600" b="1" dirty="0" smtClean="0"/>
          </a:p>
          <a:p>
            <a:pPr marL="1619198" lvl="1" indent="-852459" eaLnBrk="1" hangingPunct="1">
              <a:lnSpc>
                <a:spcPct val="80000"/>
              </a:lnSpc>
              <a:buNone/>
            </a:pPr>
            <a:r>
              <a:rPr lang="fr-CA" sz="5500" b="1" dirty="0" smtClean="0"/>
              <a:t>public/</a:t>
            </a:r>
            <a:r>
              <a:rPr lang="fr-CA" sz="5500" b="1" i="1" dirty="0" smtClean="0"/>
              <a:t>publique</a:t>
            </a:r>
            <a:r>
              <a:rPr lang="fr-CA" sz="5500" b="1" dirty="0" smtClean="0"/>
              <a:t>:</a:t>
            </a:r>
          </a:p>
          <a:p>
            <a:pPr marL="1619198" lvl="1" indent="-852459" eaLnBrk="1" hangingPunct="1">
              <a:lnSpc>
                <a:spcPct val="80000"/>
              </a:lnSpc>
            </a:pPr>
            <a:r>
              <a:rPr lang="fr-CA" sz="3900" dirty="0" err="1" smtClean="0"/>
              <a:t>orchidectomy</a:t>
            </a:r>
            <a:r>
              <a:rPr lang="fr-CA" sz="3900" dirty="0" smtClean="0"/>
              <a:t> </a:t>
            </a:r>
          </a:p>
          <a:p>
            <a:pPr marL="1619198" lvl="1" indent="-852459" eaLnBrk="1" hangingPunct="1">
              <a:lnSpc>
                <a:spcPct val="80000"/>
              </a:lnSpc>
            </a:pPr>
            <a:r>
              <a:rPr lang="fr-CA" sz="3900" dirty="0" err="1" smtClean="0"/>
              <a:t>orchidectomie</a:t>
            </a:r>
            <a:endParaRPr lang="fr-CA" sz="3900" dirty="0" smtClean="0"/>
          </a:p>
          <a:p>
            <a:pPr marL="1619198" lvl="1" indent="-852459" eaLnBrk="1" hangingPunct="1">
              <a:lnSpc>
                <a:spcPct val="80000"/>
              </a:lnSpc>
              <a:buNone/>
            </a:pPr>
            <a:r>
              <a:rPr lang="fr-CA" sz="5500" b="1" dirty="0" err="1" smtClean="0"/>
              <a:t>private</a:t>
            </a:r>
            <a:r>
              <a:rPr lang="fr-CA" sz="5500" b="1" dirty="0" smtClean="0"/>
              <a:t>/</a:t>
            </a:r>
            <a:r>
              <a:rPr lang="fr-CA" sz="5500" b="1" i="1" dirty="0" smtClean="0"/>
              <a:t>privé</a:t>
            </a:r>
            <a:r>
              <a:rPr lang="fr-CA" sz="5500" b="1" dirty="0" smtClean="0"/>
              <a:t>:</a:t>
            </a:r>
          </a:p>
          <a:p>
            <a:pPr marL="1619198" lvl="1" indent="-852459" eaLnBrk="1" hangingPunct="1">
              <a:lnSpc>
                <a:spcPct val="80000"/>
              </a:lnSpc>
            </a:pPr>
            <a:r>
              <a:rPr lang="fr-CA" sz="3900" dirty="0" smtClean="0">
                <a:solidFill>
                  <a:srgbClr val="000000"/>
                </a:solidFill>
              </a:rPr>
              <a:t>plastic </a:t>
            </a:r>
            <a:r>
              <a:rPr lang="fr-CA" sz="3900" dirty="0" err="1" smtClean="0">
                <a:solidFill>
                  <a:srgbClr val="000000"/>
                </a:solidFill>
              </a:rPr>
              <a:t>surgery</a:t>
            </a:r>
            <a:r>
              <a:rPr lang="fr-CA" sz="3900" dirty="0" smtClean="0">
                <a:solidFill>
                  <a:srgbClr val="000000"/>
                </a:solidFill>
              </a:rPr>
              <a:t> for facial </a:t>
            </a:r>
            <a:r>
              <a:rPr lang="fr-CA" sz="3900" dirty="0" err="1" smtClean="0">
                <a:solidFill>
                  <a:srgbClr val="000000"/>
                </a:solidFill>
              </a:rPr>
              <a:t>feminization</a:t>
            </a:r>
            <a:r>
              <a:rPr lang="fr-CA" sz="3900" dirty="0" smtClean="0">
                <a:solidFill>
                  <a:srgbClr val="000000"/>
                </a:solidFill>
              </a:rPr>
              <a:t> </a:t>
            </a:r>
          </a:p>
          <a:p>
            <a:pPr marL="1619198" lvl="1" indent="-852459" eaLnBrk="1" hangingPunct="1">
              <a:lnSpc>
                <a:spcPct val="80000"/>
              </a:lnSpc>
            </a:pPr>
            <a:r>
              <a:rPr lang="fr-CA" sz="3900" dirty="0" smtClean="0"/>
              <a:t>chirurgie plastique de féminisation faciale</a:t>
            </a:r>
          </a:p>
        </p:txBody>
      </p:sp>
      <p:pic>
        <p:nvPicPr>
          <p:cNvPr id="18441" name="Picture 12" descr="flag"/>
          <p:cNvPicPr>
            <a:picLocks noChangeAspect="1" noChangeArrowheads="1"/>
          </p:cNvPicPr>
          <p:nvPr/>
        </p:nvPicPr>
        <p:blipFill>
          <a:blip r:embed="rId2"/>
          <a:srcRect/>
          <a:stretch>
            <a:fillRect/>
          </a:stretch>
        </p:blipFill>
        <p:spPr bwMode="auto">
          <a:xfrm>
            <a:off x="1557339" y="1543056"/>
            <a:ext cx="5715002" cy="2857498"/>
          </a:xfrm>
          <a:prstGeom prst="rect">
            <a:avLst/>
          </a:prstGeom>
          <a:noFill/>
          <a:ln w="9525">
            <a:noFill/>
            <a:miter lim="800000"/>
            <a:headEnd/>
            <a:tailEnd/>
          </a:ln>
        </p:spPr>
      </p:pic>
      <p:pic>
        <p:nvPicPr>
          <p:cNvPr id="18442" name="Picture 16" descr="http://www.usask.ca/education/coursework/mcvittiej/resources/redlily/middleyears/images/westernred217.jpg"/>
          <p:cNvPicPr>
            <a:picLocks noChangeAspect="1" noChangeArrowheads="1"/>
          </p:cNvPicPr>
          <p:nvPr/>
        </p:nvPicPr>
        <p:blipFill>
          <a:blip r:embed="rId3"/>
          <a:srcRect/>
          <a:stretch>
            <a:fillRect/>
          </a:stretch>
        </p:blipFill>
        <p:spPr bwMode="auto">
          <a:xfrm>
            <a:off x="44562714" y="1471611"/>
            <a:ext cx="4572001" cy="299878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title"/>
          </p:nvPr>
        </p:nvSpPr>
        <p:spPr>
          <a:xfrm>
            <a:off x="1485903" y="1471612"/>
            <a:ext cx="47505937" cy="2957511"/>
          </a:xfrm>
          <a:solidFill>
            <a:schemeClr val="accent2">
              <a:lumMod val="20000"/>
              <a:lumOff val="80000"/>
            </a:schemeClr>
          </a:solidFill>
          <a:ln w="127000">
            <a:solidFill>
              <a:schemeClr val="tx1"/>
            </a:solidFill>
          </a:ln>
        </p:spPr>
        <p:txBody>
          <a:bodyPr/>
          <a:lstStyle/>
          <a:p>
            <a:pPr eaLnBrk="1" hangingPunct="1">
              <a:defRPr/>
            </a:pPr>
            <a:r>
              <a:rPr lang="en-US" sz="18200" dirty="0" smtClean="0"/>
              <a:t>  </a:t>
            </a:r>
            <a:r>
              <a:rPr lang="en-US" sz="17600" dirty="0" smtClean="0"/>
              <a:t>Manitoba: </a:t>
            </a:r>
            <a:r>
              <a:rPr lang="en-US" sz="17600" dirty="0" err="1" smtClean="0"/>
              <a:t>transhealth</a:t>
            </a:r>
            <a:r>
              <a:rPr lang="en-US" sz="17600" dirty="0" smtClean="0"/>
              <a:t>/</a:t>
            </a:r>
            <a:r>
              <a:rPr lang="en-US" sz="17600" dirty="0" err="1" smtClean="0"/>
              <a:t>sant</a:t>
            </a:r>
            <a:r>
              <a:rPr lang="fr-CA" sz="17600" dirty="0" smtClean="0"/>
              <a:t>é </a:t>
            </a:r>
            <a:r>
              <a:rPr lang="fr-CA" sz="17600" dirty="0" err="1" smtClean="0"/>
              <a:t>trans</a:t>
            </a:r>
            <a:r>
              <a:rPr lang="fr-CA" sz="17600" dirty="0" smtClean="0"/>
              <a:t> 2011</a:t>
            </a:r>
            <a:endParaRPr lang="en-US" sz="17600" dirty="0" smtClean="0"/>
          </a:p>
        </p:txBody>
      </p:sp>
      <p:sp>
        <p:nvSpPr>
          <p:cNvPr id="19459" name="Text Placeholder 4"/>
          <p:cNvSpPr>
            <a:spLocks noGrp="1"/>
          </p:cNvSpPr>
          <p:nvPr>
            <p:ph type="body" idx="1"/>
          </p:nvPr>
        </p:nvSpPr>
        <p:spPr>
          <a:xfrm>
            <a:off x="1414463" y="5186364"/>
            <a:ext cx="15073314" cy="2795587"/>
          </a:xfrm>
        </p:spPr>
        <p:txBody>
          <a:bodyPr/>
          <a:lstStyle/>
          <a:p>
            <a:pPr algn="ctr" eaLnBrk="1" hangingPunct="1"/>
            <a:r>
              <a:rPr lang="en-US" sz="9900" dirty="0" smtClean="0"/>
              <a:t>access </a:t>
            </a:r>
            <a:r>
              <a:rPr lang="fr-CA" sz="9900" i="1" dirty="0" smtClean="0"/>
              <a:t>/ accès</a:t>
            </a:r>
            <a:endParaRPr lang="en-US" sz="9900" i="1" dirty="0" smtClean="0"/>
          </a:p>
        </p:txBody>
      </p:sp>
      <p:sp>
        <p:nvSpPr>
          <p:cNvPr id="6" name="Content Placeholder 5"/>
          <p:cNvSpPr>
            <a:spLocks noGrp="1"/>
          </p:cNvSpPr>
          <p:nvPr>
            <p:ph sz="half" idx="2"/>
          </p:nvPr>
        </p:nvSpPr>
        <p:spPr>
          <a:xfrm>
            <a:off x="1414463" y="8043865"/>
            <a:ext cx="15073314" cy="28074936"/>
          </a:xfrm>
          <a:solidFill>
            <a:schemeClr val="accent2">
              <a:lumMod val="20000"/>
              <a:lumOff val="80000"/>
            </a:schemeClr>
          </a:solidFill>
          <a:ln w="127000">
            <a:solidFill>
              <a:schemeClr val="tx1"/>
            </a:solidFill>
          </a:ln>
        </p:spPr>
        <p:txBody>
          <a:bodyPr>
            <a:normAutofit lnSpcReduction="10000"/>
          </a:bodyPr>
          <a:lstStyle/>
          <a:p>
            <a:pPr eaLnBrk="1" hangingPunct="1">
              <a:lnSpc>
                <a:spcPct val="70000"/>
              </a:lnSpc>
              <a:buFont typeface="Arial" charset="0"/>
              <a:buNone/>
              <a:defRPr/>
            </a:pPr>
            <a:r>
              <a:rPr lang="fr-CA" sz="6600" b="1" dirty="0" err="1" smtClean="0"/>
              <a:t>primary</a:t>
            </a:r>
            <a:r>
              <a:rPr lang="fr-CA" sz="6600" b="1" dirty="0" smtClean="0"/>
              <a:t> care/</a:t>
            </a:r>
            <a:r>
              <a:rPr lang="fr-CA" sz="6600" b="1" i="1" dirty="0" smtClean="0"/>
              <a:t>soins de première ligne</a:t>
            </a:r>
          </a:p>
          <a:p>
            <a:pPr marL="1619198" lvl="1" indent="-852459" eaLnBrk="1" hangingPunct="1">
              <a:lnSpc>
                <a:spcPct val="70000"/>
              </a:lnSpc>
              <a:buNone/>
              <a:defRPr/>
            </a:pPr>
            <a:r>
              <a:rPr lang="fr-CA" sz="5500" b="1" dirty="0" err="1" smtClean="0"/>
              <a:t>health</a:t>
            </a:r>
            <a:r>
              <a:rPr lang="fr-CA" sz="5500" b="1" dirty="0" smtClean="0"/>
              <a:t> care/</a:t>
            </a:r>
            <a:r>
              <a:rPr lang="fr-CA" sz="5500" b="1" i="1" dirty="0" smtClean="0"/>
              <a:t>soins de santé</a:t>
            </a:r>
            <a:r>
              <a:rPr lang="fr-CA" sz="5500" b="1" dirty="0" smtClean="0"/>
              <a:t>:</a:t>
            </a:r>
          </a:p>
          <a:p>
            <a:pPr marL="1619198" lvl="1" indent="-852459" eaLnBrk="1" hangingPunct="1">
              <a:lnSpc>
                <a:spcPct val="70000"/>
              </a:lnSpc>
              <a:defRPr/>
            </a:pPr>
            <a:r>
              <a:rPr lang="fr-CA" sz="3900" dirty="0" err="1" smtClean="0"/>
              <a:t>Family</a:t>
            </a:r>
            <a:r>
              <a:rPr lang="fr-CA" sz="3900" dirty="0" smtClean="0"/>
              <a:t> </a:t>
            </a:r>
            <a:r>
              <a:rPr lang="fr-CA" sz="3900" dirty="0" err="1" smtClean="0"/>
              <a:t>physicians</a:t>
            </a:r>
            <a:r>
              <a:rPr lang="fr-CA" sz="3900" dirty="0" smtClean="0"/>
              <a:t> (</a:t>
            </a:r>
            <a:r>
              <a:rPr lang="fr-CA" sz="3900" dirty="0" err="1" smtClean="0"/>
              <a:t>currently</a:t>
            </a:r>
            <a:r>
              <a:rPr lang="fr-CA" sz="3900" dirty="0" smtClean="0"/>
              <a:t>, no </a:t>
            </a:r>
            <a:r>
              <a:rPr lang="fr-CA" sz="3900" dirty="0" err="1" smtClean="0"/>
              <a:t>list</a:t>
            </a:r>
            <a:r>
              <a:rPr lang="fr-CA" sz="3900" dirty="0" smtClean="0"/>
              <a:t> of </a:t>
            </a:r>
            <a:r>
              <a:rPr lang="fr-CA" sz="3900" dirty="0" err="1" smtClean="0"/>
              <a:t>which</a:t>
            </a:r>
            <a:r>
              <a:rPr lang="fr-CA" sz="3900" dirty="0" smtClean="0"/>
              <a:t> </a:t>
            </a:r>
            <a:r>
              <a:rPr lang="fr-CA" sz="3900" dirty="0" err="1" smtClean="0"/>
              <a:t>FPs</a:t>
            </a:r>
            <a:r>
              <a:rPr lang="fr-CA" sz="3900" dirty="0" smtClean="0"/>
              <a:t> are </a:t>
            </a:r>
            <a:r>
              <a:rPr lang="fr-CA" sz="3900" dirty="0" err="1" smtClean="0"/>
              <a:t>willing</a:t>
            </a:r>
            <a:r>
              <a:rPr lang="fr-CA" sz="3900" dirty="0" smtClean="0"/>
              <a:t>/able to </a:t>
            </a:r>
            <a:r>
              <a:rPr lang="fr-CA" sz="3900" dirty="0" err="1" smtClean="0"/>
              <a:t>provide</a:t>
            </a:r>
            <a:r>
              <a:rPr lang="fr-CA" sz="3900" dirty="0" smtClean="0"/>
              <a:t> care for </a:t>
            </a:r>
            <a:r>
              <a:rPr lang="fr-CA" sz="3900" dirty="0" err="1" smtClean="0"/>
              <a:t>trans</a:t>
            </a:r>
            <a:r>
              <a:rPr lang="fr-CA" sz="3900" dirty="0" smtClean="0"/>
              <a:t> patients)</a:t>
            </a:r>
          </a:p>
          <a:p>
            <a:pPr marL="1619198" lvl="1" indent="-852459" eaLnBrk="1" hangingPunct="1">
              <a:lnSpc>
                <a:spcPct val="70000"/>
              </a:lnSpc>
              <a:defRPr/>
            </a:pPr>
            <a:r>
              <a:rPr lang="fr-CA" sz="3900" i="1" dirty="0" smtClean="0"/>
              <a:t>Omnipraticiens (aucune liste citant qui d’entre eux offrent ou peuvent offrir ces soins au personnes </a:t>
            </a:r>
            <a:r>
              <a:rPr lang="fr-CA" sz="3900" i="1" dirty="0" err="1" smtClean="0"/>
              <a:t>trans</a:t>
            </a:r>
            <a:r>
              <a:rPr lang="fr-CA" sz="3900" i="1" dirty="0" smtClean="0"/>
              <a:t>)</a:t>
            </a:r>
          </a:p>
          <a:p>
            <a:pPr marL="1619198" lvl="1" indent="-852459" eaLnBrk="1" hangingPunct="1">
              <a:lnSpc>
                <a:spcPct val="70000"/>
              </a:lnSpc>
              <a:buNone/>
              <a:defRPr/>
            </a:pPr>
            <a:r>
              <a:rPr lang="fr-CA" sz="5500" b="1" dirty="0" err="1" smtClean="0"/>
              <a:t>trans</a:t>
            </a:r>
            <a:r>
              <a:rPr lang="fr-CA" sz="5500" b="1" dirty="0" smtClean="0"/>
              <a:t> care/</a:t>
            </a:r>
            <a:r>
              <a:rPr lang="fr-CA" sz="5500" b="1" i="1" dirty="0" smtClean="0"/>
              <a:t>soins de transition</a:t>
            </a:r>
            <a:r>
              <a:rPr lang="fr-CA" sz="5500" b="1" dirty="0" smtClean="0"/>
              <a:t>:</a:t>
            </a:r>
          </a:p>
          <a:p>
            <a:pPr marL="1619198" lvl="1" indent="-852459" eaLnBrk="1" hangingPunct="1">
              <a:lnSpc>
                <a:spcPct val="70000"/>
              </a:lnSpc>
              <a:defRPr/>
            </a:pPr>
            <a:r>
              <a:rPr lang="fr-CA" sz="3900" dirty="0" err="1" smtClean="0">
                <a:solidFill>
                  <a:srgbClr val="000000"/>
                </a:solidFill>
              </a:rPr>
              <a:t>Trans</a:t>
            </a:r>
            <a:r>
              <a:rPr lang="fr-CA" sz="3900" dirty="0" smtClean="0">
                <a:solidFill>
                  <a:srgbClr val="000000"/>
                </a:solidFill>
              </a:rPr>
              <a:t> </a:t>
            </a:r>
            <a:r>
              <a:rPr lang="fr-CA" sz="3900" dirty="0" err="1" smtClean="0">
                <a:solidFill>
                  <a:srgbClr val="000000"/>
                </a:solidFill>
              </a:rPr>
              <a:t>Health</a:t>
            </a:r>
            <a:r>
              <a:rPr lang="fr-CA" sz="3900" dirty="0" smtClean="0">
                <a:solidFill>
                  <a:srgbClr val="000000"/>
                </a:solidFill>
              </a:rPr>
              <a:t> </a:t>
            </a:r>
            <a:r>
              <a:rPr lang="fr-CA" sz="3900" dirty="0" err="1" smtClean="0">
                <a:solidFill>
                  <a:srgbClr val="000000"/>
                </a:solidFill>
              </a:rPr>
              <a:t>Klinic</a:t>
            </a:r>
            <a:r>
              <a:rPr lang="fr-CA" sz="3900" dirty="0" smtClean="0">
                <a:solidFill>
                  <a:srgbClr val="000000"/>
                </a:solidFill>
              </a:rPr>
              <a:t> (</a:t>
            </a:r>
            <a:r>
              <a:rPr lang="fr-CA" sz="3900" dirty="0" err="1" smtClean="0">
                <a:solidFill>
                  <a:srgbClr val="000000"/>
                </a:solidFill>
              </a:rPr>
              <a:t>Family</a:t>
            </a:r>
            <a:r>
              <a:rPr lang="fr-CA" sz="3900" dirty="0" smtClean="0">
                <a:solidFill>
                  <a:srgbClr val="000000"/>
                </a:solidFill>
              </a:rPr>
              <a:t> </a:t>
            </a:r>
            <a:r>
              <a:rPr lang="fr-CA" sz="3900" dirty="0" err="1" smtClean="0">
                <a:solidFill>
                  <a:srgbClr val="000000"/>
                </a:solidFill>
              </a:rPr>
              <a:t>Physician</a:t>
            </a:r>
            <a:r>
              <a:rPr lang="fr-CA" sz="3900" dirty="0" smtClean="0">
                <a:solidFill>
                  <a:srgbClr val="000000"/>
                </a:solidFill>
              </a:rPr>
              <a:t> </a:t>
            </a:r>
            <a:r>
              <a:rPr lang="fr-CA" sz="3900" dirty="0" err="1" smtClean="0">
                <a:solidFill>
                  <a:srgbClr val="000000"/>
                </a:solidFill>
              </a:rPr>
              <a:t>with</a:t>
            </a:r>
            <a:r>
              <a:rPr lang="fr-CA" sz="3900" dirty="0" smtClean="0">
                <a:solidFill>
                  <a:srgbClr val="000000"/>
                </a:solidFill>
              </a:rPr>
              <a:t> </a:t>
            </a:r>
            <a:r>
              <a:rPr lang="fr-CA" sz="3900" dirty="0" err="1" smtClean="0">
                <a:solidFill>
                  <a:srgbClr val="000000"/>
                </a:solidFill>
              </a:rPr>
              <a:t>some</a:t>
            </a:r>
            <a:r>
              <a:rPr lang="fr-CA" sz="3900" dirty="0" smtClean="0">
                <a:solidFill>
                  <a:srgbClr val="000000"/>
                </a:solidFill>
              </a:rPr>
              <a:t> </a:t>
            </a:r>
            <a:r>
              <a:rPr lang="fr-CA" sz="3900" dirty="0" err="1" smtClean="0">
                <a:solidFill>
                  <a:srgbClr val="000000"/>
                </a:solidFill>
              </a:rPr>
              <a:t>advanced</a:t>
            </a:r>
            <a:r>
              <a:rPr lang="fr-CA" sz="3900" dirty="0" smtClean="0">
                <a:solidFill>
                  <a:srgbClr val="000000"/>
                </a:solidFill>
              </a:rPr>
              <a:t> training)</a:t>
            </a:r>
          </a:p>
          <a:p>
            <a:pPr marL="1619198" lvl="1" indent="-852459" eaLnBrk="1" hangingPunct="1">
              <a:lnSpc>
                <a:spcPct val="70000"/>
              </a:lnSpc>
              <a:defRPr/>
            </a:pPr>
            <a:r>
              <a:rPr lang="fr-CA" sz="3900" i="1" dirty="0" err="1" smtClean="0">
                <a:solidFill>
                  <a:srgbClr val="000000"/>
                </a:solidFill>
              </a:rPr>
              <a:t>Trans</a:t>
            </a:r>
            <a:r>
              <a:rPr lang="fr-CA" sz="3900" i="1" dirty="0" smtClean="0">
                <a:solidFill>
                  <a:srgbClr val="000000"/>
                </a:solidFill>
              </a:rPr>
              <a:t> </a:t>
            </a:r>
            <a:r>
              <a:rPr lang="fr-CA" sz="3900" i="1" dirty="0" err="1" smtClean="0">
                <a:solidFill>
                  <a:srgbClr val="000000"/>
                </a:solidFill>
              </a:rPr>
              <a:t>Health</a:t>
            </a:r>
            <a:r>
              <a:rPr lang="fr-CA" sz="3900" i="1" dirty="0" smtClean="0">
                <a:solidFill>
                  <a:srgbClr val="000000"/>
                </a:solidFill>
              </a:rPr>
              <a:t> </a:t>
            </a:r>
            <a:r>
              <a:rPr lang="fr-CA" sz="3900" i="1" dirty="0" err="1" smtClean="0">
                <a:solidFill>
                  <a:srgbClr val="000000"/>
                </a:solidFill>
              </a:rPr>
              <a:t>Klinic</a:t>
            </a:r>
            <a:r>
              <a:rPr lang="fr-CA" sz="3900" i="1" dirty="0" smtClean="0">
                <a:solidFill>
                  <a:srgbClr val="000000"/>
                </a:solidFill>
              </a:rPr>
              <a:t> (omnipraticien avec une formation de pointe)</a:t>
            </a:r>
          </a:p>
          <a:p>
            <a:pPr marL="1619198" lvl="1" indent="-852459" eaLnBrk="1" hangingPunct="1">
              <a:lnSpc>
                <a:spcPct val="70000"/>
              </a:lnSpc>
              <a:buNone/>
              <a:defRPr/>
            </a:pPr>
            <a:endParaRPr lang="fr-CA" sz="5500" b="1" dirty="0" smtClean="0"/>
          </a:p>
          <a:p>
            <a:pPr marL="1619198" lvl="1" indent="-852459" eaLnBrk="1" hangingPunct="1">
              <a:lnSpc>
                <a:spcPct val="70000"/>
              </a:lnSpc>
              <a:buNone/>
              <a:defRPr/>
            </a:pPr>
            <a:r>
              <a:rPr lang="fr-CA" sz="5500" b="1" dirty="0" err="1" smtClean="0"/>
              <a:t>specialist</a:t>
            </a:r>
            <a:r>
              <a:rPr lang="fr-CA" sz="5500" b="1" dirty="0" smtClean="0"/>
              <a:t> services/</a:t>
            </a:r>
            <a:r>
              <a:rPr lang="fr-CA" sz="5500" b="1" i="1" dirty="0" smtClean="0"/>
              <a:t>services spécialisés</a:t>
            </a:r>
            <a:endParaRPr lang="fr-CA" sz="6100" b="1" i="1" dirty="0" smtClean="0"/>
          </a:p>
          <a:p>
            <a:pPr marL="1619198" lvl="1" indent="-852459" eaLnBrk="1" hangingPunct="1">
              <a:lnSpc>
                <a:spcPct val="70000"/>
              </a:lnSpc>
              <a:buNone/>
              <a:defRPr/>
            </a:pPr>
            <a:r>
              <a:rPr lang="fr-CA" sz="3300" dirty="0" smtClean="0"/>
              <a:t>*</a:t>
            </a:r>
            <a:r>
              <a:rPr lang="fr-CA" sz="3900" dirty="0" err="1" smtClean="0"/>
              <a:t>only</a:t>
            </a:r>
            <a:r>
              <a:rPr lang="fr-CA" sz="3900" dirty="0" smtClean="0"/>
              <a:t> </a:t>
            </a:r>
            <a:r>
              <a:rPr lang="fr-CA" sz="3900" dirty="0" err="1" smtClean="0"/>
              <a:t>those</a:t>
            </a:r>
            <a:r>
              <a:rPr lang="fr-CA" sz="3900" dirty="0" smtClean="0"/>
              <a:t> </a:t>
            </a:r>
            <a:r>
              <a:rPr lang="fr-CA" sz="3900" dirty="0" err="1" smtClean="0"/>
              <a:t>specialists</a:t>
            </a:r>
            <a:r>
              <a:rPr lang="fr-CA" sz="3900" dirty="0" smtClean="0"/>
              <a:t> </a:t>
            </a:r>
            <a:r>
              <a:rPr lang="fr-CA" sz="3900" dirty="0" err="1" smtClean="0"/>
              <a:t>that</a:t>
            </a:r>
            <a:r>
              <a:rPr lang="fr-CA" sz="3900" dirty="0" smtClean="0"/>
              <a:t> have </a:t>
            </a:r>
            <a:r>
              <a:rPr lang="fr-CA" sz="3900" dirty="0" err="1" smtClean="0"/>
              <a:t>expressed</a:t>
            </a:r>
            <a:r>
              <a:rPr lang="fr-CA" sz="3900" dirty="0" smtClean="0"/>
              <a:t> </a:t>
            </a:r>
            <a:r>
              <a:rPr lang="fr-CA" sz="3900" dirty="0" err="1" smtClean="0"/>
              <a:t>interest</a:t>
            </a:r>
            <a:r>
              <a:rPr lang="fr-CA" sz="3900" dirty="0" smtClean="0"/>
              <a:t>/</a:t>
            </a:r>
            <a:r>
              <a:rPr lang="fr-CA" sz="3900" dirty="0" err="1" smtClean="0"/>
              <a:t>skill</a:t>
            </a:r>
            <a:r>
              <a:rPr lang="fr-CA" sz="3900" dirty="0" smtClean="0"/>
              <a:t> in </a:t>
            </a:r>
            <a:r>
              <a:rPr lang="fr-CA" sz="3900" dirty="0" err="1" smtClean="0"/>
              <a:t>trans</a:t>
            </a:r>
            <a:r>
              <a:rPr lang="fr-CA" sz="3900" dirty="0" smtClean="0"/>
              <a:t> care are </a:t>
            </a:r>
            <a:r>
              <a:rPr lang="fr-CA" sz="3900" dirty="0" err="1" smtClean="0"/>
              <a:t>listed</a:t>
            </a:r>
            <a:endParaRPr lang="fr-CA" sz="3900" dirty="0" smtClean="0"/>
          </a:p>
          <a:p>
            <a:pPr marL="1619198" lvl="1" indent="-852459" eaLnBrk="1" hangingPunct="1">
              <a:lnSpc>
                <a:spcPct val="70000"/>
              </a:lnSpc>
              <a:buNone/>
              <a:defRPr/>
            </a:pPr>
            <a:r>
              <a:rPr lang="fr-CA" sz="3900" dirty="0" smtClean="0"/>
              <a:t>* </a:t>
            </a:r>
            <a:r>
              <a:rPr lang="fr-CA" sz="3900" i="1" dirty="0" smtClean="0"/>
              <a:t>seuls les spécialistes qui ont exprimé l’intérêt et ont les compétences dans les soins transgenre sont dénombrés</a:t>
            </a:r>
          </a:p>
          <a:p>
            <a:pPr marL="1619198" lvl="1" indent="-852459" eaLnBrk="1" hangingPunct="1">
              <a:lnSpc>
                <a:spcPct val="70000"/>
              </a:lnSpc>
              <a:buNone/>
              <a:defRPr/>
            </a:pPr>
            <a:r>
              <a:rPr lang="fr-CA" sz="5500" b="1" dirty="0" err="1" smtClean="0"/>
              <a:t>psychiatry</a:t>
            </a:r>
            <a:r>
              <a:rPr lang="fr-CA" sz="5500" b="1" dirty="0" smtClean="0"/>
              <a:t>/</a:t>
            </a:r>
            <a:r>
              <a:rPr lang="fr-CA" sz="5500" b="1" i="1" dirty="0" smtClean="0"/>
              <a:t>psychiatrie</a:t>
            </a:r>
            <a:r>
              <a:rPr lang="fr-CA" sz="5500" b="1" dirty="0" smtClean="0"/>
              <a:t>:</a:t>
            </a:r>
          </a:p>
          <a:p>
            <a:pPr marL="1619198" lvl="1" indent="-852459" eaLnBrk="1" hangingPunct="1">
              <a:lnSpc>
                <a:spcPct val="70000"/>
              </a:lnSpc>
              <a:defRPr/>
            </a:pPr>
            <a:r>
              <a:rPr lang="fr-CA" sz="3900" dirty="0" smtClean="0">
                <a:solidFill>
                  <a:srgbClr val="000000"/>
                </a:solidFill>
              </a:rPr>
              <a:t>No </a:t>
            </a:r>
            <a:r>
              <a:rPr lang="fr-CA" sz="3900" dirty="0" err="1" smtClean="0">
                <a:solidFill>
                  <a:srgbClr val="000000"/>
                </a:solidFill>
              </a:rPr>
              <a:t>psychiatrist</a:t>
            </a:r>
            <a:r>
              <a:rPr lang="fr-CA" sz="3900" dirty="0" smtClean="0">
                <a:solidFill>
                  <a:srgbClr val="000000"/>
                </a:solidFill>
              </a:rPr>
              <a:t> </a:t>
            </a:r>
            <a:r>
              <a:rPr lang="fr-CA" sz="3900" dirty="0" err="1" smtClean="0">
                <a:solidFill>
                  <a:srgbClr val="000000"/>
                </a:solidFill>
              </a:rPr>
              <a:t>identified</a:t>
            </a:r>
            <a:r>
              <a:rPr lang="fr-CA" sz="3900" dirty="0" smtClean="0">
                <a:solidFill>
                  <a:srgbClr val="000000"/>
                </a:solidFill>
              </a:rPr>
              <a:t> as </a:t>
            </a:r>
            <a:r>
              <a:rPr lang="fr-CA" sz="3900" dirty="0" err="1" smtClean="0">
                <a:solidFill>
                  <a:srgbClr val="000000"/>
                </a:solidFill>
              </a:rPr>
              <a:t>having</a:t>
            </a:r>
            <a:r>
              <a:rPr lang="fr-CA" sz="3900" dirty="0" smtClean="0">
                <a:solidFill>
                  <a:srgbClr val="000000"/>
                </a:solidFill>
              </a:rPr>
              <a:t>  </a:t>
            </a:r>
            <a:r>
              <a:rPr lang="fr-CA" sz="3900" dirty="0" err="1" smtClean="0">
                <a:solidFill>
                  <a:srgbClr val="000000"/>
                </a:solidFill>
              </a:rPr>
              <a:t>interest</a:t>
            </a:r>
            <a:r>
              <a:rPr lang="fr-CA" sz="3900" dirty="0" smtClean="0">
                <a:solidFill>
                  <a:srgbClr val="000000"/>
                </a:solidFill>
              </a:rPr>
              <a:t>/</a:t>
            </a:r>
            <a:r>
              <a:rPr lang="fr-CA" sz="3900" dirty="0" err="1" smtClean="0">
                <a:solidFill>
                  <a:srgbClr val="000000"/>
                </a:solidFill>
              </a:rPr>
              <a:t>skills</a:t>
            </a:r>
            <a:r>
              <a:rPr lang="fr-CA" sz="3900" dirty="0" smtClean="0">
                <a:solidFill>
                  <a:srgbClr val="000000"/>
                </a:solidFill>
              </a:rPr>
              <a:t> in </a:t>
            </a:r>
            <a:r>
              <a:rPr lang="fr-CA" sz="3900" dirty="0" err="1" smtClean="0">
                <a:solidFill>
                  <a:srgbClr val="000000"/>
                </a:solidFill>
              </a:rPr>
              <a:t>gender</a:t>
            </a:r>
            <a:r>
              <a:rPr lang="fr-CA" sz="3900" dirty="0" smtClean="0">
                <a:solidFill>
                  <a:srgbClr val="000000"/>
                </a:solidFill>
              </a:rPr>
              <a:t> issues</a:t>
            </a:r>
          </a:p>
          <a:p>
            <a:pPr marL="1619198" lvl="1" indent="-852459" eaLnBrk="1" hangingPunct="1">
              <a:lnSpc>
                <a:spcPct val="70000"/>
              </a:lnSpc>
              <a:defRPr/>
            </a:pPr>
            <a:r>
              <a:rPr lang="fr-CA" sz="3900" i="1" dirty="0" smtClean="0">
                <a:solidFill>
                  <a:srgbClr val="000000"/>
                </a:solidFill>
              </a:rPr>
              <a:t>Aucun psychiatre identifié ayant l’intérêt/compétence en soins transgenre</a:t>
            </a:r>
          </a:p>
          <a:p>
            <a:pPr marL="1619198" lvl="1" indent="-852459" eaLnBrk="1" hangingPunct="1">
              <a:lnSpc>
                <a:spcPct val="70000"/>
              </a:lnSpc>
              <a:buNone/>
              <a:defRPr/>
            </a:pPr>
            <a:r>
              <a:rPr lang="fr-CA" sz="5500" b="1" dirty="0" err="1" smtClean="0"/>
              <a:t>psychology</a:t>
            </a:r>
            <a:r>
              <a:rPr lang="fr-CA" sz="5500" b="1" dirty="0" smtClean="0"/>
              <a:t>/</a:t>
            </a:r>
            <a:r>
              <a:rPr lang="fr-CA" sz="5500" b="1" i="1" dirty="0" smtClean="0"/>
              <a:t>psychologie</a:t>
            </a:r>
            <a:r>
              <a:rPr lang="fr-CA" sz="5500" b="1" dirty="0" smtClean="0"/>
              <a:t>:</a:t>
            </a:r>
          </a:p>
          <a:p>
            <a:pPr marL="1619198" lvl="1" indent="-852459" eaLnBrk="1" hangingPunct="1">
              <a:lnSpc>
                <a:spcPct val="70000"/>
              </a:lnSpc>
              <a:defRPr/>
            </a:pPr>
            <a:r>
              <a:rPr lang="fr-CA" sz="3900" dirty="0" smtClean="0">
                <a:solidFill>
                  <a:srgbClr val="000000"/>
                </a:solidFill>
              </a:rPr>
              <a:t>One </a:t>
            </a:r>
            <a:r>
              <a:rPr lang="fr-CA" sz="3900" dirty="0" err="1" smtClean="0">
                <a:solidFill>
                  <a:srgbClr val="000000"/>
                </a:solidFill>
              </a:rPr>
              <a:t>psychologist</a:t>
            </a:r>
            <a:endParaRPr lang="fr-CA" sz="3900" dirty="0" smtClean="0">
              <a:solidFill>
                <a:srgbClr val="000000"/>
              </a:solidFill>
            </a:endParaRPr>
          </a:p>
          <a:p>
            <a:pPr marL="1619198" lvl="1" indent="-852459" eaLnBrk="1" hangingPunct="1">
              <a:lnSpc>
                <a:spcPct val="70000"/>
              </a:lnSpc>
              <a:defRPr/>
            </a:pPr>
            <a:r>
              <a:rPr lang="fr-CA" sz="3900" i="1" dirty="0" smtClean="0">
                <a:solidFill>
                  <a:srgbClr val="000000"/>
                </a:solidFill>
              </a:rPr>
              <a:t>Un psychologue</a:t>
            </a:r>
          </a:p>
          <a:p>
            <a:pPr marL="1619198" lvl="1" indent="-852459" eaLnBrk="1" hangingPunct="1">
              <a:lnSpc>
                <a:spcPct val="70000"/>
              </a:lnSpc>
              <a:buNone/>
              <a:defRPr/>
            </a:pPr>
            <a:r>
              <a:rPr lang="fr-CA" sz="5500" b="1" dirty="0" err="1" smtClean="0"/>
              <a:t>endocrinology</a:t>
            </a:r>
            <a:r>
              <a:rPr lang="fr-CA" sz="5500" b="1" dirty="0" smtClean="0"/>
              <a:t>/</a:t>
            </a:r>
            <a:r>
              <a:rPr lang="fr-CA" sz="5500" b="1" i="1" dirty="0" smtClean="0"/>
              <a:t>endocrinologie</a:t>
            </a:r>
            <a:r>
              <a:rPr lang="fr-CA" sz="5500" b="1" dirty="0" smtClean="0"/>
              <a:t>:</a:t>
            </a:r>
          </a:p>
          <a:p>
            <a:pPr marL="1619198" lvl="1" indent="-852459" eaLnBrk="1" hangingPunct="1">
              <a:lnSpc>
                <a:spcPct val="70000"/>
              </a:lnSpc>
              <a:defRPr/>
            </a:pPr>
            <a:r>
              <a:rPr lang="fr-CA" sz="3900" dirty="0" err="1" smtClean="0">
                <a:solidFill>
                  <a:srgbClr val="000000"/>
                </a:solidFill>
              </a:rPr>
              <a:t>Two</a:t>
            </a:r>
            <a:r>
              <a:rPr lang="fr-CA" sz="3900" dirty="0" smtClean="0">
                <a:solidFill>
                  <a:srgbClr val="000000"/>
                </a:solidFill>
              </a:rPr>
              <a:t> </a:t>
            </a:r>
            <a:r>
              <a:rPr lang="fr-CA" sz="3900" dirty="0" err="1" smtClean="0">
                <a:solidFill>
                  <a:srgbClr val="000000"/>
                </a:solidFill>
              </a:rPr>
              <a:t>endocrinologists</a:t>
            </a:r>
            <a:endParaRPr lang="fr-CA" sz="3900" dirty="0" smtClean="0">
              <a:solidFill>
                <a:srgbClr val="000000"/>
              </a:solidFill>
            </a:endParaRPr>
          </a:p>
          <a:p>
            <a:pPr marL="1619198" lvl="1" indent="-852459" eaLnBrk="1" hangingPunct="1">
              <a:lnSpc>
                <a:spcPct val="70000"/>
              </a:lnSpc>
              <a:defRPr/>
            </a:pPr>
            <a:r>
              <a:rPr lang="fr-CA" sz="3900" i="1" dirty="0" smtClean="0">
                <a:solidFill>
                  <a:srgbClr val="000000"/>
                </a:solidFill>
              </a:rPr>
              <a:t>Deux endocrinologues</a:t>
            </a:r>
          </a:p>
          <a:p>
            <a:pPr marL="1619198" lvl="1" indent="-852459" eaLnBrk="1" hangingPunct="1">
              <a:lnSpc>
                <a:spcPct val="70000"/>
              </a:lnSpc>
              <a:buNone/>
              <a:defRPr/>
            </a:pPr>
            <a:r>
              <a:rPr lang="fr-CA" sz="5500" b="1" dirty="0" err="1" smtClean="0"/>
              <a:t>surgery</a:t>
            </a:r>
            <a:r>
              <a:rPr lang="fr-CA" sz="5500" b="1" dirty="0" smtClean="0"/>
              <a:t>/</a:t>
            </a:r>
            <a:r>
              <a:rPr lang="fr-CA" sz="5500" b="1" i="1" dirty="0" smtClean="0"/>
              <a:t>chirurgie</a:t>
            </a:r>
            <a:r>
              <a:rPr lang="fr-CA" sz="5500" b="1" dirty="0" smtClean="0"/>
              <a:t>:</a:t>
            </a:r>
          </a:p>
          <a:p>
            <a:pPr marL="1619198" lvl="1" indent="-852459" eaLnBrk="1" hangingPunct="1">
              <a:lnSpc>
                <a:spcPct val="70000"/>
              </a:lnSpc>
              <a:defRPr/>
            </a:pPr>
            <a:r>
              <a:rPr lang="fr-CA" sz="3900" dirty="0" err="1" smtClean="0">
                <a:solidFill>
                  <a:srgbClr val="000000"/>
                </a:solidFill>
              </a:rPr>
              <a:t>Three</a:t>
            </a:r>
            <a:r>
              <a:rPr lang="fr-CA" sz="3900" dirty="0" smtClean="0">
                <a:solidFill>
                  <a:srgbClr val="000000"/>
                </a:solidFill>
              </a:rPr>
              <a:t> plastic surgeons</a:t>
            </a:r>
          </a:p>
          <a:p>
            <a:pPr marL="1619198" lvl="1" indent="-852459" eaLnBrk="1" hangingPunct="1">
              <a:lnSpc>
                <a:spcPct val="70000"/>
              </a:lnSpc>
              <a:defRPr/>
            </a:pPr>
            <a:r>
              <a:rPr lang="fr-CA" sz="3900" dirty="0" err="1" smtClean="0">
                <a:solidFill>
                  <a:srgbClr val="000000"/>
                </a:solidFill>
              </a:rPr>
              <a:t>Two</a:t>
            </a:r>
            <a:r>
              <a:rPr lang="fr-CA" sz="3900" dirty="0" smtClean="0">
                <a:solidFill>
                  <a:srgbClr val="000000"/>
                </a:solidFill>
              </a:rPr>
              <a:t> </a:t>
            </a:r>
            <a:r>
              <a:rPr lang="fr-CA" sz="3900" dirty="0" err="1" smtClean="0">
                <a:solidFill>
                  <a:srgbClr val="000000"/>
                </a:solidFill>
              </a:rPr>
              <a:t>gynecologists</a:t>
            </a:r>
            <a:endParaRPr lang="fr-CA" sz="3900" dirty="0" smtClean="0">
              <a:solidFill>
                <a:srgbClr val="000000"/>
              </a:solidFill>
            </a:endParaRPr>
          </a:p>
          <a:p>
            <a:pPr marL="1619198" lvl="1" indent="-852459" eaLnBrk="1" hangingPunct="1">
              <a:lnSpc>
                <a:spcPct val="70000"/>
              </a:lnSpc>
              <a:defRPr/>
            </a:pPr>
            <a:r>
              <a:rPr lang="fr-CA" sz="3900" i="1" dirty="0" smtClean="0">
                <a:solidFill>
                  <a:srgbClr val="000000"/>
                </a:solidFill>
              </a:rPr>
              <a:t>Trois chirurgiens plastique</a:t>
            </a:r>
          </a:p>
          <a:p>
            <a:pPr marL="1619198" lvl="1" indent="-852459" eaLnBrk="1" hangingPunct="1">
              <a:lnSpc>
                <a:spcPct val="70000"/>
              </a:lnSpc>
              <a:defRPr/>
            </a:pPr>
            <a:r>
              <a:rPr lang="fr-CA" sz="3900" i="1" dirty="0" smtClean="0">
                <a:solidFill>
                  <a:srgbClr val="000000"/>
                </a:solidFill>
              </a:rPr>
              <a:t>Deux gynécologues</a:t>
            </a:r>
          </a:p>
          <a:p>
            <a:pPr marL="1619198" lvl="1" indent="-852459" eaLnBrk="1" hangingPunct="1">
              <a:lnSpc>
                <a:spcPct val="70000"/>
              </a:lnSpc>
              <a:defRPr/>
            </a:pPr>
            <a:endParaRPr lang="fr-CA" sz="3900" i="1" dirty="0" smtClean="0">
              <a:solidFill>
                <a:srgbClr val="000000"/>
              </a:solidFill>
            </a:endParaRPr>
          </a:p>
          <a:p>
            <a:pPr marL="1619198" lvl="1" indent="-852459" eaLnBrk="1" hangingPunct="1">
              <a:lnSpc>
                <a:spcPct val="70000"/>
              </a:lnSpc>
              <a:buNone/>
              <a:defRPr/>
            </a:pPr>
            <a:r>
              <a:rPr lang="fr-CA" sz="5500" b="1" dirty="0" err="1" smtClean="0">
                <a:solidFill>
                  <a:srgbClr val="FF0000"/>
                </a:solidFill>
              </a:rPr>
              <a:t>pediatrics</a:t>
            </a:r>
            <a:r>
              <a:rPr lang="fr-CA" sz="5500" b="1" dirty="0" smtClean="0">
                <a:solidFill>
                  <a:srgbClr val="FF0000"/>
                </a:solidFill>
              </a:rPr>
              <a:t>/</a:t>
            </a:r>
            <a:r>
              <a:rPr lang="fr-CA" sz="5500" b="1" dirty="0" err="1" smtClean="0">
                <a:solidFill>
                  <a:srgbClr val="FF0000"/>
                </a:solidFill>
              </a:rPr>
              <a:t>pediatrie</a:t>
            </a:r>
            <a:r>
              <a:rPr lang="fr-CA" sz="5500" b="1" dirty="0" smtClean="0">
                <a:solidFill>
                  <a:srgbClr val="FF0000"/>
                </a:solidFill>
              </a:rPr>
              <a:t>:</a:t>
            </a:r>
          </a:p>
          <a:p>
            <a:pPr marL="1619198" lvl="1" indent="-852459" eaLnBrk="1" hangingPunct="1">
              <a:lnSpc>
                <a:spcPct val="70000"/>
              </a:lnSpc>
              <a:defRPr/>
            </a:pPr>
            <a:r>
              <a:rPr lang="fr-CA" sz="3900" dirty="0" err="1" smtClean="0">
                <a:solidFill>
                  <a:srgbClr val="FF0000"/>
                </a:solidFill>
              </a:rPr>
              <a:t>Developing</a:t>
            </a:r>
            <a:r>
              <a:rPr lang="fr-CA" sz="3900" dirty="0" smtClean="0">
                <a:solidFill>
                  <a:srgbClr val="FF0000"/>
                </a:solidFill>
              </a:rPr>
              <a:t> </a:t>
            </a:r>
            <a:r>
              <a:rPr lang="fr-CA" sz="3900" dirty="0" err="1" smtClean="0">
                <a:solidFill>
                  <a:srgbClr val="FF0000"/>
                </a:solidFill>
              </a:rPr>
              <a:t>pediatric</a:t>
            </a:r>
            <a:r>
              <a:rPr lang="fr-CA" sz="3900" dirty="0" smtClean="0">
                <a:solidFill>
                  <a:srgbClr val="FF0000"/>
                </a:solidFill>
              </a:rPr>
              <a:t> </a:t>
            </a:r>
            <a:r>
              <a:rPr lang="fr-CA" sz="3900" dirty="0" err="1" smtClean="0">
                <a:solidFill>
                  <a:srgbClr val="FF0000"/>
                </a:solidFill>
              </a:rPr>
              <a:t>transgender</a:t>
            </a:r>
            <a:r>
              <a:rPr lang="fr-CA" sz="3900" dirty="0" smtClean="0">
                <a:solidFill>
                  <a:srgbClr val="FF0000"/>
                </a:solidFill>
              </a:rPr>
              <a:t> care team (</a:t>
            </a:r>
            <a:r>
              <a:rPr lang="fr-CA" sz="3900" dirty="0" err="1" smtClean="0">
                <a:solidFill>
                  <a:srgbClr val="FF0000"/>
                </a:solidFill>
              </a:rPr>
              <a:t>psychiatry</a:t>
            </a:r>
            <a:r>
              <a:rPr lang="fr-CA" sz="3900" dirty="0" smtClean="0">
                <a:solidFill>
                  <a:srgbClr val="FF0000"/>
                </a:solidFill>
              </a:rPr>
              <a:t>, </a:t>
            </a:r>
            <a:r>
              <a:rPr lang="fr-CA" sz="3900" dirty="0" err="1" smtClean="0">
                <a:solidFill>
                  <a:srgbClr val="FF0000"/>
                </a:solidFill>
              </a:rPr>
              <a:t>psychology</a:t>
            </a:r>
            <a:r>
              <a:rPr lang="fr-CA" sz="3900" dirty="0" smtClean="0">
                <a:solidFill>
                  <a:srgbClr val="FF0000"/>
                </a:solidFill>
              </a:rPr>
              <a:t>, </a:t>
            </a:r>
            <a:r>
              <a:rPr lang="fr-CA" sz="3900" dirty="0" err="1" smtClean="0">
                <a:solidFill>
                  <a:srgbClr val="FF0000"/>
                </a:solidFill>
              </a:rPr>
              <a:t>endocrinology</a:t>
            </a:r>
            <a:r>
              <a:rPr lang="fr-CA" sz="3900" dirty="0" smtClean="0">
                <a:solidFill>
                  <a:srgbClr val="FF0000"/>
                </a:solidFill>
              </a:rPr>
              <a:t>)</a:t>
            </a:r>
          </a:p>
          <a:p>
            <a:pPr marL="1619198" lvl="1" indent="-852459" eaLnBrk="1" hangingPunct="1">
              <a:lnSpc>
                <a:spcPct val="70000"/>
              </a:lnSpc>
              <a:defRPr/>
            </a:pPr>
            <a:endParaRPr lang="fr-CA" sz="3900" i="1" dirty="0" smtClean="0">
              <a:solidFill>
                <a:srgbClr val="FF0000"/>
              </a:solidFill>
            </a:endParaRPr>
          </a:p>
          <a:p>
            <a:pPr marL="1619198" lvl="1" indent="-852459" eaLnBrk="1" hangingPunct="1">
              <a:lnSpc>
                <a:spcPct val="70000"/>
              </a:lnSpc>
              <a:buNone/>
              <a:defRPr/>
            </a:pPr>
            <a:r>
              <a:rPr lang="fr-CA" sz="5500" b="1" dirty="0" smtClean="0"/>
              <a:t>speech </a:t>
            </a:r>
            <a:r>
              <a:rPr lang="fr-CA" sz="5500" b="1" dirty="0" err="1" smtClean="0"/>
              <a:t>therapy</a:t>
            </a:r>
            <a:r>
              <a:rPr lang="fr-CA" sz="5500" b="1" dirty="0" smtClean="0"/>
              <a:t>/</a:t>
            </a:r>
            <a:r>
              <a:rPr lang="fr-CA" sz="5500" b="1" i="1" dirty="0" smtClean="0"/>
              <a:t>orthophonie</a:t>
            </a:r>
            <a:r>
              <a:rPr lang="fr-CA" sz="5500" b="1" dirty="0" smtClean="0"/>
              <a:t>:</a:t>
            </a:r>
          </a:p>
          <a:p>
            <a:pPr marL="1619198" lvl="1" indent="-852459" eaLnBrk="1" hangingPunct="1">
              <a:lnSpc>
                <a:spcPct val="70000"/>
              </a:lnSpc>
              <a:defRPr/>
            </a:pPr>
            <a:r>
              <a:rPr lang="fr-CA" sz="3900" dirty="0" smtClean="0">
                <a:solidFill>
                  <a:srgbClr val="000000"/>
                </a:solidFill>
              </a:rPr>
              <a:t>One speech </a:t>
            </a:r>
            <a:r>
              <a:rPr lang="fr-CA" sz="3900" dirty="0" err="1" smtClean="0">
                <a:solidFill>
                  <a:srgbClr val="000000"/>
                </a:solidFill>
              </a:rPr>
              <a:t>language</a:t>
            </a:r>
            <a:r>
              <a:rPr lang="fr-CA" sz="3900" dirty="0" smtClean="0">
                <a:solidFill>
                  <a:srgbClr val="000000"/>
                </a:solidFill>
              </a:rPr>
              <a:t> </a:t>
            </a:r>
            <a:r>
              <a:rPr lang="fr-CA" sz="3900" dirty="0" err="1" smtClean="0">
                <a:solidFill>
                  <a:srgbClr val="000000"/>
                </a:solidFill>
              </a:rPr>
              <a:t>pathologist</a:t>
            </a:r>
            <a:r>
              <a:rPr lang="fr-CA" sz="3900" dirty="0" smtClean="0">
                <a:solidFill>
                  <a:srgbClr val="000000"/>
                </a:solidFill>
              </a:rPr>
              <a:t> (</a:t>
            </a:r>
            <a:r>
              <a:rPr lang="fr-CA" sz="3900" dirty="0" err="1" smtClean="0">
                <a:solidFill>
                  <a:srgbClr val="000000"/>
                </a:solidFill>
              </a:rPr>
              <a:t>may</a:t>
            </a:r>
            <a:r>
              <a:rPr lang="fr-CA" sz="3900" dirty="0" smtClean="0">
                <a:solidFill>
                  <a:srgbClr val="000000"/>
                </a:solidFill>
              </a:rPr>
              <a:t> no longer </a:t>
            </a:r>
            <a:r>
              <a:rPr lang="fr-CA" sz="3900" dirty="0" err="1" smtClean="0">
                <a:solidFill>
                  <a:srgbClr val="000000"/>
                </a:solidFill>
              </a:rPr>
              <a:t>be</a:t>
            </a:r>
            <a:r>
              <a:rPr lang="fr-CA" sz="3900" dirty="0" smtClean="0">
                <a:solidFill>
                  <a:srgbClr val="000000"/>
                </a:solidFill>
              </a:rPr>
              <a:t> </a:t>
            </a:r>
            <a:r>
              <a:rPr lang="fr-CA" sz="3900" dirty="0" err="1" smtClean="0">
                <a:solidFill>
                  <a:srgbClr val="000000"/>
                </a:solidFill>
              </a:rPr>
              <a:t>available</a:t>
            </a:r>
            <a:r>
              <a:rPr lang="fr-CA" sz="3900" dirty="0" smtClean="0">
                <a:solidFill>
                  <a:srgbClr val="000000"/>
                </a:solidFill>
              </a:rPr>
              <a:t> for </a:t>
            </a:r>
            <a:r>
              <a:rPr lang="fr-CA" sz="3900" dirty="0" err="1" smtClean="0">
                <a:solidFill>
                  <a:srgbClr val="000000"/>
                </a:solidFill>
              </a:rPr>
              <a:t>referrals</a:t>
            </a:r>
            <a:r>
              <a:rPr lang="fr-CA" sz="3900" dirty="0" smtClean="0">
                <a:solidFill>
                  <a:srgbClr val="000000"/>
                </a:solidFill>
              </a:rPr>
              <a:t>)</a:t>
            </a:r>
          </a:p>
          <a:p>
            <a:pPr marL="1619198" lvl="1" indent="-852459" eaLnBrk="1" hangingPunct="1">
              <a:lnSpc>
                <a:spcPct val="70000"/>
              </a:lnSpc>
              <a:defRPr/>
            </a:pPr>
            <a:r>
              <a:rPr lang="fr-CA" sz="3900" i="1" dirty="0" smtClean="0">
                <a:solidFill>
                  <a:srgbClr val="000000"/>
                </a:solidFill>
              </a:rPr>
              <a:t>Un pathologiste du </a:t>
            </a:r>
            <a:r>
              <a:rPr lang="fr-CA" sz="3900" i="1" dirty="0" err="1" smtClean="0">
                <a:solidFill>
                  <a:srgbClr val="000000"/>
                </a:solidFill>
              </a:rPr>
              <a:t>language</a:t>
            </a:r>
            <a:r>
              <a:rPr lang="fr-CA" sz="3900" i="1" dirty="0" smtClean="0">
                <a:solidFill>
                  <a:srgbClr val="000000"/>
                </a:solidFill>
              </a:rPr>
              <a:t> (peut ne plus être disponible pour y être référé</a:t>
            </a:r>
          </a:p>
          <a:p>
            <a:pPr marL="1619198" lvl="1" indent="-852459" eaLnBrk="1" hangingPunct="1">
              <a:lnSpc>
                <a:spcPct val="70000"/>
              </a:lnSpc>
              <a:buNone/>
              <a:defRPr/>
            </a:pPr>
            <a:endParaRPr lang="fr-CA" sz="3900" b="1" dirty="0" smtClean="0"/>
          </a:p>
          <a:p>
            <a:pPr eaLnBrk="1" hangingPunct="1">
              <a:lnSpc>
                <a:spcPct val="70000"/>
              </a:lnSpc>
              <a:buFont typeface="Arial" charset="0"/>
              <a:buNone/>
              <a:defRPr/>
            </a:pPr>
            <a:r>
              <a:rPr lang="fr-CA" sz="6600" b="1" dirty="0" err="1" smtClean="0"/>
              <a:t>counselling</a:t>
            </a:r>
            <a:r>
              <a:rPr lang="fr-CA" sz="6600" b="1" dirty="0" smtClean="0"/>
              <a:t>/</a:t>
            </a:r>
            <a:r>
              <a:rPr lang="fr-CA" sz="6600" b="1" i="1" dirty="0" smtClean="0"/>
              <a:t>thérapie</a:t>
            </a:r>
            <a:r>
              <a:rPr lang="fr-CA" sz="6600" b="1" dirty="0" smtClean="0"/>
              <a:t>:</a:t>
            </a:r>
          </a:p>
          <a:p>
            <a:pPr marL="1619198" lvl="1" indent="-852459" eaLnBrk="1" hangingPunct="1">
              <a:lnSpc>
                <a:spcPct val="70000"/>
              </a:lnSpc>
              <a:defRPr/>
            </a:pPr>
            <a:r>
              <a:rPr lang="fr-CA" sz="3900" dirty="0" err="1" smtClean="0">
                <a:solidFill>
                  <a:srgbClr val="000000"/>
                </a:solidFill>
              </a:rPr>
              <a:t>Rainbow</a:t>
            </a:r>
            <a:r>
              <a:rPr lang="fr-CA" sz="3900" dirty="0" smtClean="0">
                <a:solidFill>
                  <a:srgbClr val="000000"/>
                </a:solidFill>
              </a:rPr>
              <a:t> Resource Centre</a:t>
            </a:r>
          </a:p>
          <a:p>
            <a:pPr marL="1619198" lvl="1" indent="-852459" eaLnBrk="1" hangingPunct="1">
              <a:lnSpc>
                <a:spcPct val="70000"/>
              </a:lnSpc>
              <a:defRPr/>
            </a:pPr>
            <a:r>
              <a:rPr lang="fr-CA" sz="3900" dirty="0" err="1" smtClean="0">
                <a:solidFill>
                  <a:srgbClr val="000000"/>
                </a:solidFill>
              </a:rPr>
              <a:t>Klinic</a:t>
            </a:r>
            <a:endParaRPr lang="fr-CA" sz="3900" i="1" dirty="0" smtClean="0">
              <a:solidFill>
                <a:srgbClr val="000000"/>
              </a:solidFill>
            </a:endParaRPr>
          </a:p>
          <a:p>
            <a:pPr marL="1619198" lvl="1" indent="-852459" eaLnBrk="1" hangingPunct="1">
              <a:lnSpc>
                <a:spcPct val="70000"/>
              </a:lnSpc>
              <a:buNone/>
              <a:defRPr/>
            </a:pPr>
            <a:r>
              <a:rPr lang="fr-CA" sz="6100" b="1" dirty="0" err="1" smtClean="0"/>
              <a:t>peer</a:t>
            </a:r>
            <a:r>
              <a:rPr lang="fr-CA" sz="6100" b="1" dirty="0" smtClean="0"/>
              <a:t> support/</a:t>
            </a:r>
            <a:r>
              <a:rPr lang="fr-CA" sz="6100" b="1" i="1" dirty="0" smtClean="0"/>
              <a:t>soutien des pairs</a:t>
            </a:r>
          </a:p>
          <a:p>
            <a:pPr marL="1619198" lvl="1" indent="-852459" eaLnBrk="1" hangingPunct="1">
              <a:lnSpc>
                <a:spcPct val="70000"/>
              </a:lnSpc>
              <a:defRPr/>
            </a:pPr>
            <a:r>
              <a:rPr lang="fr-CA" sz="3900" dirty="0" err="1" smtClean="0">
                <a:solidFill>
                  <a:srgbClr val="000000"/>
                </a:solidFill>
              </a:rPr>
              <a:t>Rainbow</a:t>
            </a:r>
            <a:r>
              <a:rPr lang="fr-CA" sz="3900" dirty="0" smtClean="0">
                <a:solidFill>
                  <a:srgbClr val="000000"/>
                </a:solidFill>
              </a:rPr>
              <a:t> Resource Centre </a:t>
            </a:r>
            <a:endParaRPr lang="fr-CA" sz="3900" i="1" dirty="0" smtClean="0"/>
          </a:p>
          <a:p>
            <a:pPr eaLnBrk="1" hangingPunct="1">
              <a:lnSpc>
                <a:spcPct val="70000"/>
              </a:lnSpc>
              <a:buFont typeface="Arial" charset="0"/>
              <a:buNone/>
              <a:defRPr/>
            </a:pPr>
            <a:endParaRPr lang="en-US" sz="7200" b="1" dirty="0" smtClean="0"/>
          </a:p>
        </p:txBody>
      </p:sp>
      <p:sp>
        <p:nvSpPr>
          <p:cNvPr id="19461" name="Text Placeholder 4"/>
          <p:cNvSpPr>
            <a:spLocks noGrp="1"/>
          </p:cNvSpPr>
          <p:nvPr>
            <p:ph type="body" idx="1"/>
          </p:nvPr>
        </p:nvSpPr>
        <p:spPr>
          <a:xfrm>
            <a:off x="17273590" y="5186364"/>
            <a:ext cx="15073314" cy="2795587"/>
          </a:xfrm>
        </p:spPr>
        <p:txBody>
          <a:bodyPr/>
          <a:lstStyle/>
          <a:p>
            <a:pPr algn="ctr" eaLnBrk="1" hangingPunct="1"/>
            <a:r>
              <a:rPr lang="en-US" sz="9900" dirty="0" smtClean="0"/>
              <a:t>assessment </a:t>
            </a:r>
            <a:r>
              <a:rPr lang="fr-CA" sz="9900" i="1" dirty="0" smtClean="0"/>
              <a:t>/ évaluation</a:t>
            </a:r>
            <a:endParaRPr lang="en-US" sz="9900" i="1" dirty="0" smtClean="0"/>
          </a:p>
        </p:txBody>
      </p:sp>
      <p:sp>
        <p:nvSpPr>
          <p:cNvPr id="19462" name="Text Placeholder 4"/>
          <p:cNvSpPr>
            <a:spLocks noGrp="1"/>
          </p:cNvSpPr>
          <p:nvPr>
            <p:ph type="body" idx="1"/>
          </p:nvPr>
        </p:nvSpPr>
        <p:spPr>
          <a:xfrm>
            <a:off x="33775653" y="5186364"/>
            <a:ext cx="15114586" cy="2795587"/>
          </a:xfrm>
        </p:spPr>
        <p:txBody>
          <a:bodyPr/>
          <a:lstStyle/>
          <a:p>
            <a:pPr algn="ctr" eaLnBrk="1" hangingPunct="1"/>
            <a:r>
              <a:rPr lang="en-US" sz="9900" dirty="0" smtClean="0"/>
              <a:t>funding </a:t>
            </a:r>
            <a:r>
              <a:rPr lang="fr-CA" sz="9900" i="1" dirty="0" smtClean="0"/>
              <a:t>/ financement</a:t>
            </a:r>
            <a:endParaRPr lang="en-US" sz="9900" i="1" dirty="0" smtClean="0"/>
          </a:p>
        </p:txBody>
      </p:sp>
      <p:sp>
        <p:nvSpPr>
          <p:cNvPr id="2055" name="Content Placeholder 5"/>
          <p:cNvSpPr>
            <a:spLocks noGrp="1"/>
          </p:cNvSpPr>
          <p:nvPr>
            <p:ph sz="half" idx="2"/>
          </p:nvPr>
        </p:nvSpPr>
        <p:spPr>
          <a:xfrm>
            <a:off x="17987968" y="8043864"/>
            <a:ext cx="14400210" cy="28432245"/>
          </a:xfrm>
          <a:solidFill>
            <a:schemeClr val="accent2">
              <a:lumMod val="20000"/>
              <a:lumOff val="80000"/>
            </a:schemeClr>
          </a:solidFill>
          <a:ln w="127000">
            <a:solidFill>
              <a:schemeClr val="tx1"/>
            </a:solidFill>
          </a:ln>
        </p:spPr>
        <p:txBody>
          <a:bodyPr/>
          <a:lstStyle/>
          <a:p>
            <a:pPr eaLnBrk="1" hangingPunct="1">
              <a:lnSpc>
                <a:spcPts val="7001"/>
              </a:lnSpc>
              <a:spcBef>
                <a:spcPct val="0"/>
              </a:spcBef>
              <a:buNone/>
              <a:defRPr/>
            </a:pPr>
            <a:r>
              <a:rPr lang="fr-FR" sz="6600" b="1" dirty="0" err="1" smtClean="0"/>
              <a:t>eligibility</a:t>
            </a:r>
            <a:r>
              <a:rPr lang="fr-FR" sz="6600" b="1" dirty="0" smtClean="0"/>
              <a:t> - hormone </a:t>
            </a:r>
            <a:r>
              <a:rPr lang="fr-FR" sz="6600" b="1" dirty="0" err="1" smtClean="0"/>
              <a:t>therapy</a:t>
            </a:r>
            <a:r>
              <a:rPr lang="fr-FR" sz="6600" b="1" dirty="0" smtClean="0"/>
              <a:t>/</a:t>
            </a:r>
          </a:p>
          <a:p>
            <a:pPr eaLnBrk="1" hangingPunct="1">
              <a:lnSpc>
                <a:spcPts val="7001"/>
              </a:lnSpc>
              <a:spcBef>
                <a:spcPct val="0"/>
              </a:spcBef>
              <a:buNone/>
              <a:defRPr/>
            </a:pPr>
            <a:r>
              <a:rPr lang="fr-FR" sz="6600" b="1" i="1" dirty="0" smtClean="0"/>
              <a:t>éligibilité - traitement hormonal</a:t>
            </a:r>
          </a:p>
          <a:p>
            <a:pPr marL="1619198" lvl="1" indent="-852459" eaLnBrk="1" hangingPunct="1">
              <a:buNone/>
              <a:defRPr/>
            </a:pPr>
            <a:r>
              <a:rPr lang="fr-CA" sz="5500" b="1" dirty="0" smtClean="0"/>
              <a:t>standards /</a:t>
            </a:r>
            <a:r>
              <a:rPr lang="fr-CA" sz="5500" b="1" i="1" dirty="0" smtClean="0"/>
              <a:t>normes:</a:t>
            </a:r>
            <a:endParaRPr lang="fr-CA" sz="5500" b="1" dirty="0" smtClean="0"/>
          </a:p>
          <a:p>
            <a:pPr marL="1619198" lvl="1" indent="-852459" eaLnBrk="1" hangingPunct="1">
              <a:defRPr/>
            </a:pPr>
            <a:r>
              <a:rPr lang="fr-CA" sz="3900" dirty="0" smtClean="0"/>
              <a:t>WPATH</a:t>
            </a:r>
          </a:p>
          <a:p>
            <a:pPr marL="1619198" lvl="1" indent="-852459" eaLnBrk="1" hangingPunct="1">
              <a:defRPr/>
            </a:pPr>
            <a:r>
              <a:rPr lang="fr-CA" sz="3900" i="1" dirty="0" smtClean="0"/>
              <a:t>Normes de la WPATH</a:t>
            </a:r>
          </a:p>
          <a:p>
            <a:pPr marL="1619198" lvl="1" indent="-852459" eaLnBrk="1" hangingPunct="1">
              <a:buNone/>
              <a:defRPr/>
            </a:pPr>
            <a:endParaRPr lang="fr-CA" sz="1700" i="1" dirty="0" smtClean="0"/>
          </a:p>
          <a:p>
            <a:pPr marL="1619198" lvl="1" indent="-852459" eaLnBrk="1" hangingPunct="1">
              <a:lnSpc>
                <a:spcPts val="5998"/>
              </a:lnSpc>
              <a:spcBef>
                <a:spcPct val="0"/>
              </a:spcBef>
              <a:buNone/>
              <a:defRPr/>
            </a:pPr>
            <a:r>
              <a:rPr lang="fr-CA" sz="5500" b="1" dirty="0" smtClean="0"/>
              <a:t>public </a:t>
            </a:r>
            <a:r>
              <a:rPr lang="fr-CA" sz="5500" b="1" dirty="0" err="1" smtClean="0"/>
              <a:t>insurance</a:t>
            </a:r>
            <a:r>
              <a:rPr lang="fr-CA" sz="5500" b="1" dirty="0" smtClean="0"/>
              <a:t> </a:t>
            </a:r>
            <a:r>
              <a:rPr lang="fr-CA" sz="5500" b="1" dirty="0" err="1" smtClean="0"/>
              <a:t>requirements</a:t>
            </a:r>
            <a:r>
              <a:rPr lang="fr-CA" sz="5500" b="1" dirty="0" smtClean="0"/>
              <a:t>/</a:t>
            </a:r>
          </a:p>
          <a:p>
            <a:pPr marL="1619198" lvl="1" indent="-852459" eaLnBrk="1" hangingPunct="1">
              <a:lnSpc>
                <a:spcPts val="5998"/>
              </a:lnSpc>
              <a:spcBef>
                <a:spcPct val="0"/>
              </a:spcBef>
              <a:buNone/>
              <a:defRPr/>
            </a:pPr>
            <a:r>
              <a:rPr lang="fr-CA" sz="5500" b="1" i="1" dirty="0" smtClean="0"/>
              <a:t>exigences d'assurance publique</a:t>
            </a:r>
            <a:r>
              <a:rPr lang="fr-CA" sz="5500" b="1" dirty="0" smtClean="0"/>
              <a:t>:</a:t>
            </a:r>
          </a:p>
          <a:p>
            <a:pPr marL="1619198" lvl="1" indent="-852459" eaLnBrk="1" hangingPunct="1">
              <a:defRPr/>
            </a:pPr>
            <a:r>
              <a:rPr lang="fr-CA" sz="3900" dirty="0" err="1" smtClean="0">
                <a:solidFill>
                  <a:srgbClr val="000000"/>
                </a:solidFill>
              </a:rPr>
              <a:t>Assessment</a:t>
            </a:r>
            <a:r>
              <a:rPr lang="fr-CA" sz="3900" dirty="0" smtClean="0">
                <a:solidFill>
                  <a:srgbClr val="000000"/>
                </a:solidFill>
              </a:rPr>
              <a:t> by </a:t>
            </a:r>
            <a:r>
              <a:rPr lang="fr-CA" sz="3900" dirty="0" err="1" smtClean="0">
                <a:solidFill>
                  <a:srgbClr val="000000"/>
                </a:solidFill>
              </a:rPr>
              <a:t>family</a:t>
            </a:r>
            <a:r>
              <a:rPr lang="fr-CA" sz="3900" dirty="0" smtClean="0">
                <a:solidFill>
                  <a:srgbClr val="000000"/>
                </a:solidFill>
              </a:rPr>
              <a:t> </a:t>
            </a:r>
            <a:r>
              <a:rPr lang="fr-CA" sz="3900" dirty="0" err="1" smtClean="0">
                <a:solidFill>
                  <a:srgbClr val="000000"/>
                </a:solidFill>
              </a:rPr>
              <a:t>physician</a:t>
            </a:r>
            <a:r>
              <a:rPr lang="fr-CA" sz="3900" dirty="0" smtClean="0">
                <a:solidFill>
                  <a:srgbClr val="000000"/>
                </a:solidFill>
              </a:rPr>
              <a:t>, </a:t>
            </a:r>
            <a:r>
              <a:rPr lang="fr-CA" sz="3900" dirty="0" err="1" smtClean="0">
                <a:solidFill>
                  <a:srgbClr val="000000"/>
                </a:solidFill>
              </a:rPr>
              <a:t>psychologist</a:t>
            </a:r>
            <a:r>
              <a:rPr lang="fr-CA" sz="3900" dirty="0" smtClean="0">
                <a:solidFill>
                  <a:srgbClr val="000000"/>
                </a:solidFill>
              </a:rPr>
              <a:t> in more </a:t>
            </a:r>
            <a:r>
              <a:rPr lang="fr-CA" sz="3900" dirty="0" err="1" smtClean="0">
                <a:solidFill>
                  <a:srgbClr val="000000"/>
                </a:solidFill>
              </a:rPr>
              <a:t>complicated</a:t>
            </a:r>
            <a:r>
              <a:rPr lang="fr-CA" sz="3900" dirty="0" smtClean="0">
                <a:solidFill>
                  <a:srgbClr val="000000"/>
                </a:solidFill>
              </a:rPr>
              <a:t> cases</a:t>
            </a:r>
          </a:p>
          <a:p>
            <a:pPr marL="1619198" lvl="1" indent="-852459" eaLnBrk="1" hangingPunct="1">
              <a:defRPr/>
            </a:pPr>
            <a:r>
              <a:rPr lang="fr-CA" sz="3900" i="1" dirty="0" smtClean="0">
                <a:solidFill>
                  <a:srgbClr val="000000"/>
                </a:solidFill>
              </a:rPr>
              <a:t>Évaluation par un omnipraticien</a:t>
            </a:r>
          </a:p>
          <a:p>
            <a:pPr marL="1619198" lvl="1" indent="-852459" eaLnBrk="1" hangingPunct="1">
              <a:buNone/>
              <a:defRPr/>
            </a:pPr>
            <a:endParaRPr lang="fr-CA" sz="3900" b="1" dirty="0" smtClean="0"/>
          </a:p>
          <a:p>
            <a:pPr eaLnBrk="1" hangingPunct="1">
              <a:lnSpc>
                <a:spcPts val="7001"/>
              </a:lnSpc>
              <a:buNone/>
              <a:defRPr/>
            </a:pPr>
            <a:r>
              <a:rPr lang="fr-FR" sz="6600" b="1" dirty="0" err="1" smtClean="0"/>
              <a:t>eligibility</a:t>
            </a:r>
            <a:r>
              <a:rPr lang="fr-FR" sz="6600" b="1" dirty="0" smtClean="0"/>
              <a:t> - </a:t>
            </a:r>
            <a:r>
              <a:rPr lang="fr-FR" sz="6600" b="1" dirty="0" err="1" smtClean="0"/>
              <a:t>genital</a:t>
            </a:r>
            <a:r>
              <a:rPr lang="fr-FR" sz="6600" b="1" dirty="0" smtClean="0"/>
              <a:t> </a:t>
            </a:r>
            <a:r>
              <a:rPr lang="fr-FR" sz="6600" b="1" dirty="0" err="1" smtClean="0"/>
              <a:t>surgery</a:t>
            </a:r>
            <a:r>
              <a:rPr lang="fr-FR" sz="6600" b="1" dirty="0" smtClean="0"/>
              <a:t>/</a:t>
            </a:r>
          </a:p>
          <a:p>
            <a:pPr eaLnBrk="1" hangingPunct="1">
              <a:lnSpc>
                <a:spcPts val="7001"/>
              </a:lnSpc>
              <a:spcBef>
                <a:spcPct val="0"/>
              </a:spcBef>
              <a:buNone/>
              <a:defRPr/>
            </a:pPr>
            <a:r>
              <a:rPr lang="fr-FR" sz="6600" b="1" i="1" dirty="0" smtClean="0"/>
              <a:t>éligibilité - chirurgie génitale</a:t>
            </a:r>
          </a:p>
          <a:p>
            <a:pPr marL="1619198" lvl="1" indent="-852459" eaLnBrk="1" hangingPunct="1">
              <a:buNone/>
              <a:defRPr/>
            </a:pPr>
            <a:r>
              <a:rPr lang="fr-CA" sz="5500" b="1" dirty="0" smtClean="0"/>
              <a:t>standards /</a:t>
            </a:r>
            <a:r>
              <a:rPr lang="fr-CA" sz="5500" b="1" i="1" dirty="0" smtClean="0"/>
              <a:t>normes:</a:t>
            </a:r>
            <a:endParaRPr lang="fr-CA" sz="5500" b="1" dirty="0" smtClean="0"/>
          </a:p>
          <a:p>
            <a:pPr marL="1619198" lvl="1" indent="-852459" eaLnBrk="1" hangingPunct="1">
              <a:defRPr/>
            </a:pPr>
            <a:r>
              <a:rPr lang="fr-CA" sz="3900" dirty="0" smtClean="0"/>
              <a:t>WPATH</a:t>
            </a:r>
          </a:p>
          <a:p>
            <a:pPr marL="1619198" lvl="1" indent="-852459" eaLnBrk="1" hangingPunct="1">
              <a:defRPr/>
            </a:pPr>
            <a:r>
              <a:rPr lang="fr-CA" sz="3900" i="1" dirty="0" smtClean="0"/>
              <a:t>Normes de la WPATH</a:t>
            </a:r>
          </a:p>
          <a:p>
            <a:pPr marL="1619198" lvl="1" indent="-852459" eaLnBrk="1" hangingPunct="1">
              <a:lnSpc>
                <a:spcPts val="5998"/>
              </a:lnSpc>
              <a:buNone/>
              <a:defRPr/>
            </a:pPr>
            <a:r>
              <a:rPr lang="fr-CA" sz="5500" b="1" dirty="0" smtClean="0"/>
              <a:t>public </a:t>
            </a:r>
            <a:r>
              <a:rPr lang="fr-CA" sz="5500" b="1" dirty="0" err="1" smtClean="0"/>
              <a:t>insurance</a:t>
            </a:r>
            <a:r>
              <a:rPr lang="fr-CA" sz="5500" b="1" dirty="0" smtClean="0"/>
              <a:t> </a:t>
            </a:r>
            <a:r>
              <a:rPr lang="fr-CA" sz="5500" b="1" dirty="0" err="1" smtClean="0"/>
              <a:t>requirements</a:t>
            </a:r>
            <a:r>
              <a:rPr lang="fr-CA" sz="5500" b="1" dirty="0" smtClean="0"/>
              <a:t>/</a:t>
            </a:r>
          </a:p>
          <a:p>
            <a:pPr marL="1619198" lvl="1" indent="-852459" eaLnBrk="1" hangingPunct="1">
              <a:lnSpc>
                <a:spcPts val="5998"/>
              </a:lnSpc>
              <a:spcBef>
                <a:spcPct val="0"/>
              </a:spcBef>
              <a:buNone/>
              <a:defRPr/>
            </a:pPr>
            <a:r>
              <a:rPr lang="fr-CA" sz="5500" b="1" i="1" dirty="0" smtClean="0"/>
              <a:t>exigences d'assurance publique</a:t>
            </a:r>
            <a:r>
              <a:rPr lang="fr-CA" sz="5500" b="1" dirty="0" smtClean="0"/>
              <a:t>:</a:t>
            </a:r>
          </a:p>
          <a:p>
            <a:pPr marL="1619198" lvl="1" indent="-852459" eaLnBrk="1" hangingPunct="1">
              <a:buFontTx/>
              <a:buChar char="-"/>
              <a:defRPr/>
            </a:pPr>
            <a:r>
              <a:rPr lang="fr-CA" sz="3900" dirty="0" err="1" smtClean="0">
                <a:solidFill>
                  <a:srgbClr val="FF0000"/>
                </a:solidFill>
              </a:rPr>
              <a:t>Assessment</a:t>
            </a:r>
            <a:r>
              <a:rPr lang="fr-CA" sz="3900" dirty="0" smtClean="0">
                <a:solidFill>
                  <a:srgbClr val="FF0000"/>
                </a:solidFill>
              </a:rPr>
              <a:t> by Winnipeg-</a:t>
            </a:r>
            <a:r>
              <a:rPr lang="fr-CA" sz="3900" dirty="0" err="1" smtClean="0">
                <a:solidFill>
                  <a:srgbClr val="FF0000"/>
                </a:solidFill>
              </a:rPr>
              <a:t>based</a:t>
            </a:r>
            <a:r>
              <a:rPr lang="fr-CA" sz="3900" dirty="0" smtClean="0">
                <a:solidFill>
                  <a:srgbClr val="FF0000"/>
                </a:solidFill>
              </a:rPr>
              <a:t> </a:t>
            </a:r>
            <a:r>
              <a:rPr lang="fr-CA" sz="3900" dirty="0" err="1" smtClean="0">
                <a:solidFill>
                  <a:srgbClr val="FF0000"/>
                </a:solidFill>
              </a:rPr>
              <a:t>private</a:t>
            </a:r>
            <a:r>
              <a:rPr lang="fr-CA" sz="3900" dirty="0" smtClean="0">
                <a:solidFill>
                  <a:srgbClr val="FF0000"/>
                </a:solidFill>
              </a:rPr>
              <a:t> practice </a:t>
            </a:r>
            <a:r>
              <a:rPr lang="fr-CA" sz="3900" dirty="0" err="1" smtClean="0">
                <a:solidFill>
                  <a:srgbClr val="FF0000"/>
                </a:solidFill>
              </a:rPr>
              <a:t>psychologist</a:t>
            </a:r>
            <a:r>
              <a:rPr lang="fr-CA" sz="3900" dirty="0" smtClean="0">
                <a:solidFill>
                  <a:srgbClr val="FF0000"/>
                </a:solidFill>
              </a:rPr>
              <a:t> </a:t>
            </a:r>
            <a:r>
              <a:rPr lang="fr-CA" sz="3900" dirty="0" err="1" smtClean="0">
                <a:solidFill>
                  <a:srgbClr val="FF0000"/>
                </a:solidFill>
              </a:rPr>
              <a:t>with</a:t>
            </a:r>
            <a:r>
              <a:rPr lang="fr-CA" sz="3900" dirty="0" smtClean="0">
                <a:solidFill>
                  <a:srgbClr val="FF0000"/>
                </a:solidFill>
              </a:rPr>
              <a:t> extensive </a:t>
            </a:r>
            <a:r>
              <a:rPr lang="fr-CA" sz="3900" dirty="0" err="1" smtClean="0">
                <a:solidFill>
                  <a:srgbClr val="FF0000"/>
                </a:solidFill>
              </a:rPr>
              <a:t>transgender</a:t>
            </a:r>
            <a:r>
              <a:rPr lang="fr-CA" sz="3900" dirty="0" smtClean="0">
                <a:solidFill>
                  <a:srgbClr val="FF0000"/>
                </a:solidFill>
              </a:rPr>
              <a:t> </a:t>
            </a:r>
            <a:r>
              <a:rPr lang="fr-CA" sz="3900" dirty="0" err="1" smtClean="0">
                <a:solidFill>
                  <a:srgbClr val="FF0000"/>
                </a:solidFill>
              </a:rPr>
              <a:t>experience</a:t>
            </a:r>
            <a:r>
              <a:rPr lang="fr-CA" sz="3900" dirty="0" smtClean="0">
                <a:solidFill>
                  <a:srgbClr val="FF0000"/>
                </a:solidFill>
              </a:rPr>
              <a:t> and second opinion of </a:t>
            </a:r>
            <a:r>
              <a:rPr lang="fr-CA" sz="3900" dirty="0" err="1" smtClean="0">
                <a:solidFill>
                  <a:srgbClr val="FF0000"/>
                </a:solidFill>
              </a:rPr>
              <a:t>primary</a:t>
            </a:r>
            <a:r>
              <a:rPr lang="fr-CA" sz="3900" dirty="0" smtClean="0">
                <a:solidFill>
                  <a:srgbClr val="FF0000"/>
                </a:solidFill>
              </a:rPr>
              <a:t> care provider </a:t>
            </a:r>
            <a:r>
              <a:rPr lang="fr-CA" sz="3900" dirty="0" err="1" smtClean="0">
                <a:solidFill>
                  <a:srgbClr val="FF0000"/>
                </a:solidFill>
              </a:rPr>
              <a:t>at</a:t>
            </a:r>
            <a:r>
              <a:rPr lang="fr-CA" sz="3900" dirty="0" smtClean="0">
                <a:solidFill>
                  <a:srgbClr val="FF0000"/>
                </a:solidFill>
              </a:rPr>
              <a:t> </a:t>
            </a:r>
            <a:r>
              <a:rPr lang="fr-CA" sz="3900" dirty="0" err="1" smtClean="0">
                <a:solidFill>
                  <a:srgbClr val="FF0000"/>
                </a:solidFill>
              </a:rPr>
              <a:t>Trans</a:t>
            </a:r>
            <a:r>
              <a:rPr lang="fr-CA" sz="3900" dirty="0" smtClean="0">
                <a:solidFill>
                  <a:srgbClr val="FF0000"/>
                </a:solidFill>
              </a:rPr>
              <a:t> </a:t>
            </a:r>
            <a:r>
              <a:rPr lang="fr-CA" sz="3900" dirty="0" err="1" smtClean="0">
                <a:solidFill>
                  <a:srgbClr val="FF0000"/>
                </a:solidFill>
              </a:rPr>
              <a:t>Health</a:t>
            </a:r>
            <a:r>
              <a:rPr lang="fr-CA" sz="3900" dirty="0" smtClean="0">
                <a:solidFill>
                  <a:srgbClr val="FF0000"/>
                </a:solidFill>
              </a:rPr>
              <a:t> </a:t>
            </a:r>
            <a:r>
              <a:rPr lang="fr-CA" sz="3900" dirty="0" err="1" smtClean="0">
                <a:solidFill>
                  <a:srgbClr val="FF0000"/>
                </a:solidFill>
              </a:rPr>
              <a:t>Klinic</a:t>
            </a:r>
            <a:r>
              <a:rPr lang="fr-CA" sz="3900" dirty="0" smtClean="0">
                <a:solidFill>
                  <a:srgbClr val="FF0000"/>
                </a:solidFill>
              </a:rPr>
              <a:t> </a:t>
            </a:r>
          </a:p>
          <a:p>
            <a:pPr marL="1619198" lvl="1" indent="-852459" eaLnBrk="1" hangingPunct="1">
              <a:buFontTx/>
              <a:buChar char="-"/>
              <a:defRPr/>
            </a:pPr>
            <a:r>
              <a:rPr lang="fr-CA" sz="3900" dirty="0" smtClean="0">
                <a:solidFill>
                  <a:srgbClr val="FF0000"/>
                </a:solidFill>
              </a:rPr>
              <a:t>(</a:t>
            </a:r>
            <a:r>
              <a:rPr lang="fr-CA" sz="3900" dirty="0" err="1" smtClean="0">
                <a:solidFill>
                  <a:srgbClr val="FF0000"/>
                </a:solidFill>
              </a:rPr>
              <a:t>Costs</a:t>
            </a:r>
            <a:r>
              <a:rPr lang="fr-CA" sz="3900" dirty="0" smtClean="0">
                <a:solidFill>
                  <a:srgbClr val="FF0000"/>
                </a:solidFill>
              </a:rPr>
              <a:t> of </a:t>
            </a:r>
            <a:r>
              <a:rPr lang="fr-CA" sz="3900" dirty="0" err="1" smtClean="0">
                <a:solidFill>
                  <a:srgbClr val="FF0000"/>
                </a:solidFill>
              </a:rPr>
              <a:t>psychologist</a:t>
            </a:r>
            <a:r>
              <a:rPr lang="fr-CA" sz="3900" dirty="0" smtClean="0">
                <a:solidFill>
                  <a:srgbClr val="FF0000"/>
                </a:solidFill>
              </a:rPr>
              <a:t> </a:t>
            </a:r>
            <a:r>
              <a:rPr lang="fr-CA" sz="3900" dirty="0" err="1" smtClean="0">
                <a:solidFill>
                  <a:srgbClr val="FF0000"/>
                </a:solidFill>
              </a:rPr>
              <a:t>covered</a:t>
            </a:r>
            <a:r>
              <a:rPr lang="fr-CA" sz="3900" dirty="0" smtClean="0">
                <a:solidFill>
                  <a:srgbClr val="FF0000"/>
                </a:solidFill>
              </a:rPr>
              <a:t> if </a:t>
            </a:r>
            <a:r>
              <a:rPr lang="fr-CA" sz="3900" dirty="0" err="1" smtClean="0">
                <a:solidFill>
                  <a:srgbClr val="FF0000"/>
                </a:solidFill>
              </a:rPr>
              <a:t>referred</a:t>
            </a:r>
            <a:r>
              <a:rPr lang="fr-CA" sz="3900" dirty="0" smtClean="0">
                <a:solidFill>
                  <a:srgbClr val="FF0000"/>
                </a:solidFill>
              </a:rPr>
              <a:t> </a:t>
            </a:r>
            <a:r>
              <a:rPr lang="fr-CA" sz="3900" dirty="0" err="1" smtClean="0">
                <a:solidFill>
                  <a:srgbClr val="FF0000"/>
                </a:solidFill>
              </a:rPr>
              <a:t>through</a:t>
            </a:r>
            <a:r>
              <a:rPr lang="fr-CA" sz="3900" dirty="0" smtClean="0">
                <a:solidFill>
                  <a:srgbClr val="FF0000"/>
                </a:solidFill>
              </a:rPr>
              <a:t> </a:t>
            </a:r>
            <a:r>
              <a:rPr lang="fr-CA" sz="3900" dirty="0" err="1" smtClean="0">
                <a:solidFill>
                  <a:srgbClr val="FF0000"/>
                </a:solidFill>
              </a:rPr>
              <a:t>Klinic</a:t>
            </a:r>
            <a:r>
              <a:rPr lang="fr-CA" sz="3900" dirty="0" smtClean="0">
                <a:solidFill>
                  <a:srgbClr val="FF0000"/>
                </a:solidFill>
              </a:rPr>
              <a:t>)</a:t>
            </a:r>
          </a:p>
          <a:p>
            <a:pPr eaLnBrk="1" hangingPunct="1">
              <a:lnSpc>
                <a:spcPts val="7001"/>
              </a:lnSpc>
              <a:spcBef>
                <a:spcPct val="0"/>
              </a:spcBef>
              <a:buNone/>
              <a:defRPr/>
            </a:pPr>
            <a:r>
              <a:rPr lang="fr-FR" sz="6600" b="1" dirty="0" err="1" smtClean="0"/>
              <a:t>eligibility</a:t>
            </a:r>
            <a:r>
              <a:rPr lang="fr-FR" sz="6600" b="1" dirty="0" smtClean="0"/>
              <a:t> - </a:t>
            </a:r>
            <a:r>
              <a:rPr lang="fr-FR" sz="6600" b="1" dirty="0" err="1" smtClean="0"/>
              <a:t>other</a:t>
            </a:r>
            <a:r>
              <a:rPr lang="fr-FR" sz="6600" b="1" dirty="0" smtClean="0"/>
              <a:t> </a:t>
            </a:r>
            <a:r>
              <a:rPr lang="fr-FR" sz="6600" b="1" dirty="0" err="1" smtClean="0"/>
              <a:t>surgeries</a:t>
            </a:r>
            <a:r>
              <a:rPr lang="fr-FR" sz="6600" b="1" dirty="0" smtClean="0"/>
              <a:t>/</a:t>
            </a:r>
          </a:p>
          <a:p>
            <a:pPr eaLnBrk="1" hangingPunct="1">
              <a:lnSpc>
                <a:spcPts val="7001"/>
              </a:lnSpc>
              <a:spcBef>
                <a:spcPct val="0"/>
              </a:spcBef>
              <a:buNone/>
              <a:defRPr/>
            </a:pPr>
            <a:r>
              <a:rPr lang="fr-FR" sz="6600" b="1" i="1" dirty="0" smtClean="0"/>
              <a:t>éligibilité - autres chirurgies</a:t>
            </a:r>
          </a:p>
          <a:p>
            <a:pPr marL="1619198" lvl="1" indent="-852459" eaLnBrk="1" hangingPunct="1">
              <a:buNone/>
              <a:defRPr/>
            </a:pPr>
            <a:r>
              <a:rPr lang="fr-CA" sz="5500" b="1" dirty="0" smtClean="0"/>
              <a:t>standards /</a:t>
            </a:r>
            <a:r>
              <a:rPr lang="fr-CA" sz="5500" b="1" i="1" dirty="0" smtClean="0"/>
              <a:t>normes:</a:t>
            </a:r>
            <a:endParaRPr lang="fr-CA" sz="5500" b="1" dirty="0" smtClean="0"/>
          </a:p>
          <a:p>
            <a:pPr marL="1619198" lvl="1" indent="-852459" eaLnBrk="1" hangingPunct="1">
              <a:defRPr/>
            </a:pPr>
            <a:r>
              <a:rPr lang="fr-CA" sz="3900" dirty="0" smtClean="0"/>
              <a:t>WPATH</a:t>
            </a:r>
          </a:p>
          <a:p>
            <a:pPr marL="1619198" lvl="1" indent="-852459" eaLnBrk="1" hangingPunct="1">
              <a:defRPr/>
            </a:pPr>
            <a:r>
              <a:rPr lang="fr-CA" sz="3900" i="1" dirty="0" smtClean="0"/>
              <a:t>Normes de la WAPTH</a:t>
            </a:r>
          </a:p>
          <a:p>
            <a:pPr marL="1619198" lvl="1" indent="-852459" eaLnBrk="1" hangingPunct="1">
              <a:lnSpc>
                <a:spcPts val="5998"/>
              </a:lnSpc>
              <a:buNone/>
              <a:defRPr/>
            </a:pPr>
            <a:r>
              <a:rPr lang="fr-CA" sz="5500" b="1" dirty="0" smtClean="0"/>
              <a:t>public </a:t>
            </a:r>
            <a:r>
              <a:rPr lang="fr-CA" sz="5500" b="1" dirty="0" err="1" smtClean="0"/>
              <a:t>insurance</a:t>
            </a:r>
            <a:r>
              <a:rPr lang="fr-CA" sz="5500" b="1" dirty="0" smtClean="0"/>
              <a:t> </a:t>
            </a:r>
            <a:r>
              <a:rPr lang="fr-CA" sz="5500" b="1" dirty="0" err="1" smtClean="0"/>
              <a:t>requirements</a:t>
            </a:r>
            <a:r>
              <a:rPr lang="fr-CA" sz="5500" b="1" dirty="0" smtClean="0"/>
              <a:t>/</a:t>
            </a:r>
          </a:p>
          <a:p>
            <a:pPr marL="1619198" lvl="1" indent="-852459" eaLnBrk="1" hangingPunct="1">
              <a:lnSpc>
                <a:spcPts val="5998"/>
              </a:lnSpc>
              <a:spcBef>
                <a:spcPct val="0"/>
              </a:spcBef>
              <a:buNone/>
              <a:defRPr/>
            </a:pPr>
            <a:r>
              <a:rPr lang="fr-CA" sz="5500" b="1" i="1" dirty="0" smtClean="0"/>
              <a:t>exigences d'assurance publiques</a:t>
            </a:r>
            <a:r>
              <a:rPr lang="fr-CA" sz="5500" b="1" dirty="0" smtClean="0"/>
              <a:t>:</a:t>
            </a:r>
          </a:p>
          <a:p>
            <a:pPr marL="1619198" lvl="1" indent="-852459" eaLnBrk="1" hangingPunct="1">
              <a:buFontTx/>
              <a:buChar char="-"/>
              <a:defRPr/>
            </a:pPr>
            <a:r>
              <a:rPr lang="fr-CA" sz="3900" dirty="0" err="1" smtClean="0">
                <a:solidFill>
                  <a:srgbClr val="FF0000"/>
                </a:solidFill>
              </a:rPr>
              <a:t>Assessment</a:t>
            </a:r>
            <a:r>
              <a:rPr lang="fr-CA" sz="3900" dirty="0" smtClean="0">
                <a:solidFill>
                  <a:srgbClr val="FF0000"/>
                </a:solidFill>
              </a:rPr>
              <a:t> by Winnipeg-</a:t>
            </a:r>
            <a:r>
              <a:rPr lang="fr-CA" sz="3900" dirty="0" err="1" smtClean="0">
                <a:solidFill>
                  <a:srgbClr val="FF0000"/>
                </a:solidFill>
              </a:rPr>
              <a:t>based</a:t>
            </a:r>
            <a:r>
              <a:rPr lang="fr-CA" sz="3900" dirty="0" smtClean="0">
                <a:solidFill>
                  <a:srgbClr val="FF0000"/>
                </a:solidFill>
              </a:rPr>
              <a:t> </a:t>
            </a:r>
            <a:r>
              <a:rPr lang="fr-CA" sz="3900" dirty="0" err="1" smtClean="0">
                <a:solidFill>
                  <a:srgbClr val="FF0000"/>
                </a:solidFill>
              </a:rPr>
              <a:t>private</a:t>
            </a:r>
            <a:r>
              <a:rPr lang="fr-CA" sz="3900" dirty="0" smtClean="0">
                <a:solidFill>
                  <a:srgbClr val="FF0000"/>
                </a:solidFill>
              </a:rPr>
              <a:t> practice </a:t>
            </a:r>
            <a:r>
              <a:rPr lang="fr-CA" sz="3900" dirty="0" err="1" smtClean="0">
                <a:solidFill>
                  <a:srgbClr val="FF0000"/>
                </a:solidFill>
              </a:rPr>
              <a:t>psychologist</a:t>
            </a:r>
            <a:r>
              <a:rPr lang="fr-CA" sz="3900" dirty="0" smtClean="0">
                <a:solidFill>
                  <a:srgbClr val="FF0000"/>
                </a:solidFill>
              </a:rPr>
              <a:t> </a:t>
            </a:r>
            <a:r>
              <a:rPr lang="fr-CA" sz="3900" dirty="0" err="1" smtClean="0">
                <a:solidFill>
                  <a:srgbClr val="FF0000"/>
                </a:solidFill>
              </a:rPr>
              <a:t>with</a:t>
            </a:r>
            <a:r>
              <a:rPr lang="fr-CA" sz="3900" dirty="0" smtClean="0">
                <a:solidFill>
                  <a:srgbClr val="FF0000"/>
                </a:solidFill>
              </a:rPr>
              <a:t> extensive </a:t>
            </a:r>
            <a:r>
              <a:rPr lang="fr-CA" sz="3900" dirty="0" err="1" smtClean="0">
                <a:solidFill>
                  <a:srgbClr val="FF0000"/>
                </a:solidFill>
              </a:rPr>
              <a:t>transgender</a:t>
            </a:r>
            <a:r>
              <a:rPr lang="fr-CA" sz="3900" dirty="0" smtClean="0">
                <a:solidFill>
                  <a:srgbClr val="FF0000"/>
                </a:solidFill>
              </a:rPr>
              <a:t> </a:t>
            </a:r>
            <a:r>
              <a:rPr lang="fr-CA" sz="3900" dirty="0" err="1" smtClean="0">
                <a:solidFill>
                  <a:srgbClr val="FF0000"/>
                </a:solidFill>
              </a:rPr>
              <a:t>experience</a:t>
            </a:r>
            <a:r>
              <a:rPr lang="fr-CA" sz="3900" dirty="0" smtClean="0">
                <a:solidFill>
                  <a:srgbClr val="FF0000"/>
                </a:solidFill>
              </a:rPr>
              <a:t> and second opinion of </a:t>
            </a:r>
            <a:r>
              <a:rPr lang="fr-CA" sz="3900" dirty="0" err="1" smtClean="0">
                <a:solidFill>
                  <a:srgbClr val="FF0000"/>
                </a:solidFill>
              </a:rPr>
              <a:t>primary</a:t>
            </a:r>
            <a:r>
              <a:rPr lang="fr-CA" sz="3900" dirty="0" smtClean="0">
                <a:solidFill>
                  <a:srgbClr val="FF0000"/>
                </a:solidFill>
              </a:rPr>
              <a:t> care provider </a:t>
            </a:r>
            <a:r>
              <a:rPr lang="fr-CA" sz="3900" dirty="0" err="1" smtClean="0">
                <a:solidFill>
                  <a:srgbClr val="FF0000"/>
                </a:solidFill>
              </a:rPr>
              <a:t>at</a:t>
            </a:r>
            <a:r>
              <a:rPr lang="fr-CA" sz="3900" dirty="0" smtClean="0">
                <a:solidFill>
                  <a:srgbClr val="FF0000"/>
                </a:solidFill>
              </a:rPr>
              <a:t> </a:t>
            </a:r>
            <a:r>
              <a:rPr lang="fr-CA" sz="3900" dirty="0" err="1" smtClean="0">
                <a:solidFill>
                  <a:srgbClr val="FF0000"/>
                </a:solidFill>
              </a:rPr>
              <a:t>Trans</a:t>
            </a:r>
            <a:r>
              <a:rPr lang="fr-CA" sz="3900" dirty="0" smtClean="0">
                <a:solidFill>
                  <a:srgbClr val="FF0000"/>
                </a:solidFill>
              </a:rPr>
              <a:t> </a:t>
            </a:r>
            <a:r>
              <a:rPr lang="fr-CA" sz="3900" dirty="0" err="1" smtClean="0">
                <a:solidFill>
                  <a:srgbClr val="FF0000"/>
                </a:solidFill>
              </a:rPr>
              <a:t>Health</a:t>
            </a:r>
            <a:r>
              <a:rPr lang="fr-CA" sz="3900" dirty="0" smtClean="0">
                <a:solidFill>
                  <a:srgbClr val="FF0000"/>
                </a:solidFill>
              </a:rPr>
              <a:t> </a:t>
            </a:r>
            <a:r>
              <a:rPr lang="fr-CA" sz="3900" dirty="0" err="1" smtClean="0">
                <a:solidFill>
                  <a:srgbClr val="FF0000"/>
                </a:solidFill>
              </a:rPr>
              <a:t>Klinic</a:t>
            </a:r>
            <a:r>
              <a:rPr lang="fr-CA" sz="3900" dirty="0" smtClean="0">
                <a:solidFill>
                  <a:srgbClr val="FF0000"/>
                </a:solidFill>
              </a:rPr>
              <a:t> </a:t>
            </a:r>
          </a:p>
          <a:p>
            <a:pPr marL="1619198" lvl="1" indent="-852459" eaLnBrk="1" hangingPunct="1">
              <a:buFontTx/>
              <a:buChar char="-"/>
              <a:defRPr/>
            </a:pPr>
            <a:r>
              <a:rPr lang="fr-CA" sz="3900" dirty="0" smtClean="0">
                <a:solidFill>
                  <a:srgbClr val="FF0000"/>
                </a:solidFill>
              </a:rPr>
              <a:t>(</a:t>
            </a:r>
            <a:r>
              <a:rPr lang="fr-CA" sz="3900" dirty="0" err="1" smtClean="0">
                <a:solidFill>
                  <a:srgbClr val="FF0000"/>
                </a:solidFill>
              </a:rPr>
              <a:t>Costs</a:t>
            </a:r>
            <a:r>
              <a:rPr lang="fr-CA" sz="3900" dirty="0" smtClean="0">
                <a:solidFill>
                  <a:srgbClr val="FF0000"/>
                </a:solidFill>
              </a:rPr>
              <a:t> of </a:t>
            </a:r>
            <a:r>
              <a:rPr lang="fr-CA" sz="3900" dirty="0" err="1" smtClean="0">
                <a:solidFill>
                  <a:srgbClr val="FF0000"/>
                </a:solidFill>
              </a:rPr>
              <a:t>psychologist</a:t>
            </a:r>
            <a:r>
              <a:rPr lang="fr-CA" sz="3900" dirty="0" smtClean="0">
                <a:solidFill>
                  <a:srgbClr val="FF0000"/>
                </a:solidFill>
              </a:rPr>
              <a:t> </a:t>
            </a:r>
            <a:r>
              <a:rPr lang="fr-CA" sz="3900" dirty="0" err="1" smtClean="0">
                <a:solidFill>
                  <a:srgbClr val="FF0000"/>
                </a:solidFill>
              </a:rPr>
              <a:t>covered</a:t>
            </a:r>
            <a:r>
              <a:rPr lang="fr-CA" sz="3900" dirty="0" smtClean="0">
                <a:solidFill>
                  <a:srgbClr val="FF0000"/>
                </a:solidFill>
              </a:rPr>
              <a:t> if </a:t>
            </a:r>
            <a:r>
              <a:rPr lang="fr-CA" sz="3900" dirty="0" err="1" smtClean="0">
                <a:solidFill>
                  <a:srgbClr val="FF0000"/>
                </a:solidFill>
              </a:rPr>
              <a:t>referred</a:t>
            </a:r>
            <a:r>
              <a:rPr lang="fr-CA" sz="3900" dirty="0" smtClean="0">
                <a:solidFill>
                  <a:srgbClr val="FF0000"/>
                </a:solidFill>
              </a:rPr>
              <a:t> </a:t>
            </a:r>
            <a:r>
              <a:rPr lang="fr-CA" sz="3900" dirty="0" err="1" smtClean="0">
                <a:solidFill>
                  <a:srgbClr val="FF0000"/>
                </a:solidFill>
              </a:rPr>
              <a:t>through</a:t>
            </a:r>
            <a:r>
              <a:rPr lang="fr-CA" sz="3900" dirty="0" smtClean="0">
                <a:solidFill>
                  <a:srgbClr val="FF0000"/>
                </a:solidFill>
              </a:rPr>
              <a:t> </a:t>
            </a:r>
            <a:r>
              <a:rPr lang="fr-CA" sz="3900" dirty="0" err="1" smtClean="0">
                <a:solidFill>
                  <a:srgbClr val="FF0000"/>
                </a:solidFill>
              </a:rPr>
              <a:t>Klinic</a:t>
            </a:r>
            <a:r>
              <a:rPr lang="fr-CA" sz="3900" dirty="0" smtClean="0">
                <a:solidFill>
                  <a:srgbClr val="FF0000"/>
                </a:solidFill>
              </a:rPr>
              <a:t>)</a:t>
            </a:r>
            <a:endParaRPr lang="en-US" sz="3900" dirty="0" smtClean="0">
              <a:solidFill>
                <a:srgbClr val="FF0000"/>
              </a:solidFill>
            </a:endParaRPr>
          </a:p>
        </p:txBody>
      </p:sp>
      <p:sp>
        <p:nvSpPr>
          <p:cNvPr id="12" name="Content Placeholder 5"/>
          <p:cNvSpPr>
            <a:spLocks noGrp="1"/>
          </p:cNvSpPr>
          <p:nvPr>
            <p:ph sz="half" idx="2"/>
          </p:nvPr>
        </p:nvSpPr>
        <p:spPr>
          <a:xfrm>
            <a:off x="33847086" y="8043865"/>
            <a:ext cx="15073314" cy="28074936"/>
          </a:xfrm>
          <a:solidFill>
            <a:schemeClr val="accent2">
              <a:lumMod val="20000"/>
              <a:lumOff val="80000"/>
            </a:schemeClr>
          </a:solidFill>
          <a:ln w="127000">
            <a:solidFill>
              <a:schemeClr val="tx1"/>
            </a:solidFill>
          </a:ln>
        </p:spPr>
        <p:txBody>
          <a:bodyPr>
            <a:normAutofit lnSpcReduction="10000"/>
          </a:bodyPr>
          <a:lstStyle/>
          <a:p>
            <a:pPr eaLnBrk="1" hangingPunct="1">
              <a:lnSpc>
                <a:spcPct val="80000"/>
              </a:lnSpc>
              <a:buFont typeface="Arial" charset="0"/>
              <a:buNone/>
              <a:defRPr/>
            </a:pPr>
            <a:r>
              <a:rPr lang="fr-CA" sz="6600" b="1" dirty="0" err="1" smtClean="0"/>
              <a:t>counselling</a:t>
            </a:r>
            <a:r>
              <a:rPr lang="fr-CA" sz="6600" b="1" dirty="0" smtClean="0"/>
              <a:t>/</a:t>
            </a:r>
            <a:r>
              <a:rPr lang="fr-CA" sz="6600" b="1" i="1" dirty="0" smtClean="0"/>
              <a:t>thérapie</a:t>
            </a:r>
          </a:p>
          <a:p>
            <a:pPr marL="1619198" lvl="1" indent="-852459" eaLnBrk="1" hangingPunct="1">
              <a:lnSpc>
                <a:spcPct val="80000"/>
              </a:lnSpc>
              <a:buNone/>
              <a:defRPr/>
            </a:pPr>
            <a:r>
              <a:rPr lang="fr-CA" sz="5500" b="1" dirty="0" smtClean="0"/>
              <a:t>public/</a:t>
            </a:r>
            <a:r>
              <a:rPr lang="fr-CA" sz="5500" b="1" i="1" dirty="0" smtClean="0"/>
              <a:t>publique</a:t>
            </a:r>
            <a:r>
              <a:rPr lang="fr-CA" sz="5500" b="1" dirty="0" smtClean="0"/>
              <a:t>:</a:t>
            </a:r>
          </a:p>
          <a:p>
            <a:pPr marL="1619198" lvl="1" indent="-852459" eaLnBrk="1" hangingPunct="1">
              <a:lnSpc>
                <a:spcPct val="80000"/>
              </a:lnSpc>
              <a:defRPr/>
            </a:pPr>
            <a:r>
              <a:rPr lang="fr-CA" sz="3900" dirty="0" err="1" smtClean="0"/>
              <a:t>Rainbow</a:t>
            </a:r>
            <a:r>
              <a:rPr lang="fr-CA" sz="3900" dirty="0" smtClean="0"/>
              <a:t> Resource Centre  </a:t>
            </a:r>
          </a:p>
          <a:p>
            <a:pPr marL="1619198" lvl="1" indent="-852459" eaLnBrk="1" hangingPunct="1">
              <a:lnSpc>
                <a:spcPct val="80000"/>
              </a:lnSpc>
              <a:defRPr/>
            </a:pPr>
            <a:r>
              <a:rPr lang="fr-CA" sz="3900" dirty="0" err="1" smtClean="0"/>
              <a:t>Klinic</a:t>
            </a:r>
            <a:r>
              <a:rPr lang="fr-CA" sz="3900" dirty="0" smtClean="0"/>
              <a:t> </a:t>
            </a:r>
            <a:r>
              <a:rPr lang="fr-CA" sz="3900" dirty="0" err="1" smtClean="0"/>
              <a:t>Community</a:t>
            </a:r>
            <a:r>
              <a:rPr lang="fr-CA" sz="3900" dirty="0" smtClean="0"/>
              <a:t> </a:t>
            </a:r>
            <a:r>
              <a:rPr lang="fr-CA" sz="3900" dirty="0" err="1" smtClean="0"/>
              <a:t>Health</a:t>
            </a:r>
            <a:r>
              <a:rPr lang="fr-CA" sz="3900" dirty="0" smtClean="0"/>
              <a:t> Centre</a:t>
            </a:r>
            <a:endParaRPr lang="fr-CA" sz="3900" i="1" dirty="0" smtClean="0"/>
          </a:p>
          <a:p>
            <a:pPr marL="1619198" lvl="1" indent="-852459" eaLnBrk="1" hangingPunct="1">
              <a:lnSpc>
                <a:spcPct val="80000"/>
              </a:lnSpc>
              <a:buNone/>
              <a:defRPr/>
            </a:pPr>
            <a:r>
              <a:rPr lang="fr-CA" sz="5500" b="1" dirty="0" err="1" smtClean="0"/>
              <a:t>private</a:t>
            </a:r>
            <a:r>
              <a:rPr lang="fr-CA" sz="5500" b="1" dirty="0" smtClean="0"/>
              <a:t>/</a:t>
            </a:r>
            <a:r>
              <a:rPr lang="fr-CA" sz="5500" b="1" i="1" dirty="0" smtClean="0"/>
              <a:t>privé</a:t>
            </a:r>
            <a:r>
              <a:rPr lang="fr-CA" sz="5500" b="1" dirty="0" smtClean="0"/>
              <a:t>:</a:t>
            </a:r>
          </a:p>
          <a:p>
            <a:pPr marL="1619198" lvl="1" indent="-852459" eaLnBrk="1" hangingPunct="1">
              <a:lnSpc>
                <a:spcPct val="80000"/>
              </a:lnSpc>
              <a:buNone/>
              <a:defRPr/>
            </a:pPr>
            <a:r>
              <a:rPr lang="fr-CA" sz="3900" b="1" dirty="0" smtClean="0">
                <a:solidFill>
                  <a:srgbClr val="000000"/>
                </a:solidFill>
              </a:rPr>
              <a:t>-	</a:t>
            </a:r>
            <a:r>
              <a:rPr lang="fr-CA" sz="3900" dirty="0" err="1" smtClean="0">
                <a:solidFill>
                  <a:srgbClr val="000000"/>
                </a:solidFill>
              </a:rPr>
              <a:t>Trans-positive</a:t>
            </a:r>
            <a:r>
              <a:rPr lang="fr-CA" sz="3900" dirty="0" smtClean="0">
                <a:solidFill>
                  <a:srgbClr val="000000"/>
                </a:solidFill>
              </a:rPr>
              <a:t> </a:t>
            </a:r>
            <a:r>
              <a:rPr lang="fr-CA" sz="3900" dirty="0" err="1" smtClean="0">
                <a:solidFill>
                  <a:srgbClr val="000000"/>
                </a:solidFill>
              </a:rPr>
              <a:t>psychologist</a:t>
            </a:r>
            <a:r>
              <a:rPr lang="fr-CA" sz="3900" dirty="0" smtClean="0">
                <a:solidFill>
                  <a:srgbClr val="000000"/>
                </a:solidFill>
              </a:rPr>
              <a:t> (</a:t>
            </a:r>
            <a:r>
              <a:rPr lang="fr-CA" sz="3900" dirty="0" err="1" smtClean="0">
                <a:solidFill>
                  <a:srgbClr val="000000"/>
                </a:solidFill>
              </a:rPr>
              <a:t>funding</a:t>
            </a:r>
            <a:r>
              <a:rPr lang="fr-CA" sz="3900" dirty="0" smtClean="0">
                <a:solidFill>
                  <a:srgbClr val="000000"/>
                </a:solidFill>
              </a:rPr>
              <a:t> </a:t>
            </a:r>
            <a:r>
              <a:rPr lang="fr-CA" sz="3900" dirty="0" err="1" smtClean="0">
                <a:solidFill>
                  <a:srgbClr val="000000"/>
                </a:solidFill>
              </a:rPr>
              <a:t>available</a:t>
            </a:r>
            <a:r>
              <a:rPr lang="fr-CA" sz="3900" dirty="0" smtClean="0">
                <a:solidFill>
                  <a:srgbClr val="000000"/>
                </a:solidFill>
              </a:rPr>
              <a:t> </a:t>
            </a:r>
            <a:r>
              <a:rPr lang="fr-CA" sz="3900" dirty="0" err="1" smtClean="0">
                <a:solidFill>
                  <a:srgbClr val="000000"/>
                </a:solidFill>
              </a:rPr>
              <a:t>through</a:t>
            </a:r>
            <a:r>
              <a:rPr lang="fr-CA" sz="3900" dirty="0" smtClean="0">
                <a:solidFill>
                  <a:srgbClr val="000000"/>
                </a:solidFill>
              </a:rPr>
              <a:t> </a:t>
            </a:r>
            <a:r>
              <a:rPr lang="fr-CA" sz="3900" dirty="0" err="1" smtClean="0">
                <a:solidFill>
                  <a:srgbClr val="000000"/>
                </a:solidFill>
              </a:rPr>
              <a:t>Klinic</a:t>
            </a:r>
            <a:r>
              <a:rPr lang="fr-CA" sz="3900" dirty="0" smtClean="0">
                <a:solidFill>
                  <a:srgbClr val="000000"/>
                </a:solidFill>
              </a:rPr>
              <a:t>)</a:t>
            </a:r>
          </a:p>
          <a:p>
            <a:pPr marL="1619198" lvl="1" indent="-852459" eaLnBrk="1" hangingPunct="1">
              <a:lnSpc>
                <a:spcPct val="80000"/>
              </a:lnSpc>
              <a:defRPr/>
            </a:pPr>
            <a:r>
              <a:rPr lang="fr-CA" sz="3900" i="1" dirty="0" smtClean="0">
                <a:solidFill>
                  <a:srgbClr val="000000"/>
                </a:solidFill>
              </a:rPr>
              <a:t>Psychologue pro-</a:t>
            </a:r>
            <a:r>
              <a:rPr lang="fr-CA" sz="3900" i="1" dirty="0" err="1" smtClean="0">
                <a:solidFill>
                  <a:srgbClr val="000000"/>
                </a:solidFill>
              </a:rPr>
              <a:t>trans</a:t>
            </a:r>
            <a:r>
              <a:rPr lang="fr-CA" sz="3900" i="1" dirty="0" smtClean="0">
                <a:solidFill>
                  <a:srgbClr val="000000"/>
                </a:solidFill>
              </a:rPr>
              <a:t> (le financement via la </a:t>
            </a:r>
            <a:r>
              <a:rPr lang="fr-CA" sz="3900" i="1" dirty="0" err="1" smtClean="0">
                <a:solidFill>
                  <a:srgbClr val="000000"/>
                </a:solidFill>
              </a:rPr>
              <a:t>Klinic</a:t>
            </a:r>
            <a:r>
              <a:rPr lang="fr-CA" sz="3900" i="1" dirty="0" smtClean="0">
                <a:solidFill>
                  <a:srgbClr val="000000"/>
                </a:solidFill>
              </a:rPr>
              <a:t>)</a:t>
            </a:r>
          </a:p>
          <a:p>
            <a:pPr marL="1619198" lvl="1" indent="-852459" eaLnBrk="1" hangingPunct="1">
              <a:lnSpc>
                <a:spcPct val="80000"/>
              </a:lnSpc>
              <a:buNone/>
              <a:defRPr/>
            </a:pPr>
            <a:endParaRPr lang="fr-CA" sz="3900" b="1" dirty="0" smtClean="0"/>
          </a:p>
          <a:p>
            <a:pPr eaLnBrk="1" hangingPunct="1">
              <a:lnSpc>
                <a:spcPts val="7001"/>
              </a:lnSpc>
              <a:buNone/>
              <a:defRPr/>
            </a:pPr>
            <a:r>
              <a:rPr lang="fr-CA" sz="6600" b="1" dirty="0" err="1" smtClean="0"/>
              <a:t>specialist</a:t>
            </a:r>
            <a:r>
              <a:rPr lang="fr-CA" sz="6600" b="1" dirty="0" smtClean="0"/>
              <a:t> services/</a:t>
            </a:r>
            <a:r>
              <a:rPr lang="fr-CA" sz="6600" b="1" i="1" dirty="0" smtClean="0"/>
              <a:t>services spécialisés</a:t>
            </a:r>
          </a:p>
          <a:p>
            <a:pPr marL="1619198" lvl="1" indent="-852459" eaLnBrk="1" hangingPunct="1">
              <a:lnSpc>
                <a:spcPct val="80000"/>
              </a:lnSpc>
              <a:buNone/>
              <a:defRPr/>
            </a:pPr>
            <a:r>
              <a:rPr lang="fr-CA" sz="5500" b="1" dirty="0" smtClean="0"/>
              <a:t>public/</a:t>
            </a:r>
            <a:r>
              <a:rPr lang="fr-CA" sz="5500" b="1" i="1" dirty="0" smtClean="0"/>
              <a:t>publique</a:t>
            </a:r>
            <a:r>
              <a:rPr lang="fr-CA" sz="5500" b="1" dirty="0" smtClean="0"/>
              <a:t>:</a:t>
            </a:r>
          </a:p>
          <a:p>
            <a:pPr marL="1619198" lvl="1" indent="-852459" eaLnBrk="1" hangingPunct="1">
              <a:lnSpc>
                <a:spcPct val="80000"/>
              </a:lnSpc>
              <a:defRPr/>
            </a:pPr>
            <a:r>
              <a:rPr lang="fr-CA" sz="3900" dirty="0" err="1" smtClean="0"/>
              <a:t>Endocrinologist</a:t>
            </a:r>
            <a:r>
              <a:rPr lang="fr-CA" sz="3900" dirty="0" smtClean="0"/>
              <a:t>, Plastic surgeons, </a:t>
            </a:r>
            <a:r>
              <a:rPr lang="fr-CA" sz="3900" dirty="0" err="1" smtClean="0"/>
              <a:t>Gynecologists</a:t>
            </a:r>
            <a:endParaRPr lang="fr-CA" sz="3900" dirty="0" smtClean="0"/>
          </a:p>
          <a:p>
            <a:pPr marL="1619198" lvl="1" indent="-852459" eaLnBrk="1" hangingPunct="1">
              <a:lnSpc>
                <a:spcPct val="80000"/>
              </a:lnSpc>
              <a:defRPr/>
            </a:pPr>
            <a:r>
              <a:rPr lang="fr-CA" sz="3900" i="1" dirty="0" smtClean="0"/>
              <a:t>Endocrinologue, chirurgiens plastiques, </a:t>
            </a:r>
            <a:r>
              <a:rPr lang="fr-CA" sz="3900" i="1" dirty="0" err="1" smtClean="0"/>
              <a:t>gynécoloques</a:t>
            </a:r>
            <a:endParaRPr lang="fr-CA" sz="3900" i="1" dirty="0" smtClean="0"/>
          </a:p>
          <a:p>
            <a:pPr marL="1619198" lvl="1" indent="-852459" eaLnBrk="1" hangingPunct="1">
              <a:lnSpc>
                <a:spcPct val="80000"/>
              </a:lnSpc>
              <a:buNone/>
              <a:defRPr/>
            </a:pPr>
            <a:r>
              <a:rPr lang="fr-CA" sz="5500" b="1" dirty="0" err="1" smtClean="0"/>
              <a:t>private</a:t>
            </a:r>
            <a:r>
              <a:rPr lang="fr-CA" sz="5500" b="1" dirty="0" smtClean="0"/>
              <a:t>/</a:t>
            </a:r>
            <a:r>
              <a:rPr lang="fr-CA" sz="5500" b="1" i="1" dirty="0" smtClean="0"/>
              <a:t>privé</a:t>
            </a:r>
            <a:r>
              <a:rPr lang="fr-CA" sz="5500" b="1" dirty="0" smtClean="0"/>
              <a:t>:</a:t>
            </a:r>
          </a:p>
          <a:p>
            <a:pPr marL="1619198" lvl="1" indent="-852459" eaLnBrk="1" hangingPunct="1">
              <a:lnSpc>
                <a:spcPct val="80000"/>
              </a:lnSpc>
              <a:defRPr/>
            </a:pPr>
            <a:r>
              <a:rPr lang="fr-CA" sz="3900" dirty="0" err="1" smtClean="0">
                <a:solidFill>
                  <a:srgbClr val="000000"/>
                </a:solidFill>
              </a:rPr>
              <a:t>Electrolysis</a:t>
            </a:r>
            <a:endParaRPr lang="fr-CA" sz="3900" dirty="0" smtClean="0">
              <a:solidFill>
                <a:srgbClr val="000000"/>
              </a:solidFill>
            </a:endParaRPr>
          </a:p>
          <a:p>
            <a:pPr marL="1619198" lvl="1" indent="-852459" eaLnBrk="1" hangingPunct="1">
              <a:lnSpc>
                <a:spcPct val="80000"/>
              </a:lnSpc>
              <a:defRPr/>
            </a:pPr>
            <a:r>
              <a:rPr lang="fr-CA" sz="3900" i="1" dirty="0" smtClean="0"/>
              <a:t>électrolyse</a:t>
            </a:r>
            <a:endParaRPr lang="fr-CA" sz="3900" dirty="0" smtClean="0">
              <a:solidFill>
                <a:srgbClr val="000000"/>
              </a:solidFill>
            </a:endParaRPr>
          </a:p>
          <a:p>
            <a:pPr marL="1619198" lvl="1" indent="-852459" eaLnBrk="1" hangingPunct="1">
              <a:lnSpc>
                <a:spcPct val="80000"/>
              </a:lnSpc>
              <a:buNone/>
              <a:defRPr/>
            </a:pPr>
            <a:endParaRPr lang="fr-CA" sz="3900" b="1" dirty="0" smtClean="0">
              <a:solidFill>
                <a:srgbClr val="000000"/>
              </a:solidFill>
            </a:endParaRPr>
          </a:p>
          <a:p>
            <a:pPr eaLnBrk="1" hangingPunct="1">
              <a:lnSpc>
                <a:spcPct val="80000"/>
              </a:lnSpc>
              <a:buFont typeface="Arial" charset="0"/>
              <a:buNone/>
              <a:defRPr/>
            </a:pPr>
            <a:r>
              <a:rPr lang="fr-CA" sz="6600" b="1" dirty="0" err="1" smtClean="0"/>
              <a:t>surgery</a:t>
            </a:r>
            <a:r>
              <a:rPr lang="fr-CA" sz="6600" b="1" dirty="0" smtClean="0"/>
              <a:t>/</a:t>
            </a:r>
            <a:r>
              <a:rPr lang="fr-CA" sz="6600" b="1" i="1" dirty="0" err="1" smtClean="0"/>
              <a:t>chirugies</a:t>
            </a:r>
            <a:r>
              <a:rPr lang="fr-CA" sz="6600" b="1" i="1" dirty="0" smtClean="0"/>
              <a:t> et coûts</a:t>
            </a:r>
          </a:p>
          <a:p>
            <a:pPr eaLnBrk="1" hangingPunct="1">
              <a:lnSpc>
                <a:spcPts val="7001"/>
              </a:lnSpc>
              <a:spcBef>
                <a:spcPct val="0"/>
              </a:spcBef>
              <a:buNone/>
              <a:defRPr/>
            </a:pPr>
            <a:r>
              <a:rPr lang="fr-CA" sz="6100" dirty="0" err="1" smtClean="0"/>
              <a:t>f→m</a:t>
            </a:r>
            <a:r>
              <a:rPr lang="fr-CA" sz="6100" dirty="0" smtClean="0"/>
              <a:t> – f-à-h (type and </a:t>
            </a:r>
            <a:r>
              <a:rPr lang="fr-CA" sz="6100" dirty="0" err="1" smtClean="0"/>
              <a:t>cost</a:t>
            </a:r>
            <a:r>
              <a:rPr lang="fr-CA" sz="6100" dirty="0" smtClean="0"/>
              <a:t>/</a:t>
            </a:r>
            <a:r>
              <a:rPr lang="fr-CA" sz="6100" i="1" dirty="0" smtClean="0"/>
              <a:t>types et coûts)</a:t>
            </a:r>
          </a:p>
          <a:p>
            <a:pPr marL="1619198" lvl="1" indent="-852459" eaLnBrk="1" hangingPunct="1">
              <a:lnSpc>
                <a:spcPct val="80000"/>
              </a:lnSpc>
              <a:buNone/>
              <a:defRPr/>
            </a:pPr>
            <a:r>
              <a:rPr lang="fr-CA" sz="5500" b="1" dirty="0" smtClean="0"/>
              <a:t>public/</a:t>
            </a:r>
            <a:r>
              <a:rPr lang="fr-CA" sz="5500" b="1" i="1" dirty="0" smtClean="0"/>
              <a:t>publique</a:t>
            </a:r>
            <a:r>
              <a:rPr lang="fr-CA" sz="5500" b="1" dirty="0" smtClean="0"/>
              <a:t>:</a:t>
            </a:r>
          </a:p>
          <a:p>
            <a:pPr marL="1619198" lvl="1" indent="-852459" eaLnBrk="1" hangingPunct="1">
              <a:lnSpc>
                <a:spcPct val="80000"/>
              </a:lnSpc>
              <a:defRPr/>
            </a:pPr>
            <a:r>
              <a:rPr lang="fr-CA" sz="3900" dirty="0" err="1" smtClean="0">
                <a:solidFill>
                  <a:srgbClr val="FF0000"/>
                </a:solidFill>
              </a:rPr>
              <a:t>Bilateral</a:t>
            </a:r>
            <a:r>
              <a:rPr lang="fr-CA" sz="3900" dirty="0" smtClean="0">
                <a:solidFill>
                  <a:srgbClr val="FF0000"/>
                </a:solidFill>
              </a:rPr>
              <a:t> </a:t>
            </a:r>
            <a:r>
              <a:rPr lang="fr-CA" sz="3900" dirty="0" err="1" smtClean="0">
                <a:solidFill>
                  <a:srgbClr val="FF0000"/>
                </a:solidFill>
              </a:rPr>
              <a:t>mastectomy</a:t>
            </a:r>
            <a:r>
              <a:rPr lang="fr-CA" sz="3900" dirty="0" smtClean="0">
                <a:solidFill>
                  <a:srgbClr val="FF0000"/>
                </a:solidFill>
              </a:rPr>
              <a:t> in Manitoba</a:t>
            </a:r>
          </a:p>
          <a:p>
            <a:pPr marL="1619198" lvl="1" indent="-852459" eaLnBrk="1" hangingPunct="1">
              <a:lnSpc>
                <a:spcPct val="80000"/>
              </a:lnSpc>
              <a:defRPr/>
            </a:pPr>
            <a:r>
              <a:rPr lang="fr-CA" sz="3900" dirty="0" smtClean="0">
                <a:solidFill>
                  <a:srgbClr val="FF0000"/>
                </a:solidFill>
              </a:rPr>
              <a:t>Total abdominal </a:t>
            </a:r>
            <a:r>
              <a:rPr lang="fr-CA" sz="3900" dirty="0" err="1" smtClean="0">
                <a:solidFill>
                  <a:srgbClr val="FF0000"/>
                </a:solidFill>
              </a:rPr>
              <a:t>hysterectomy</a:t>
            </a:r>
            <a:r>
              <a:rPr lang="fr-CA" sz="3900" dirty="0" smtClean="0">
                <a:solidFill>
                  <a:srgbClr val="FF0000"/>
                </a:solidFill>
              </a:rPr>
              <a:t> and </a:t>
            </a:r>
            <a:r>
              <a:rPr lang="fr-CA" sz="3900" dirty="0" err="1" smtClean="0">
                <a:solidFill>
                  <a:srgbClr val="FF0000"/>
                </a:solidFill>
              </a:rPr>
              <a:t>bilateral</a:t>
            </a:r>
            <a:r>
              <a:rPr lang="fr-CA" sz="3900" dirty="0" smtClean="0">
                <a:solidFill>
                  <a:srgbClr val="FF0000"/>
                </a:solidFill>
              </a:rPr>
              <a:t> </a:t>
            </a:r>
            <a:r>
              <a:rPr lang="fr-CA" sz="3900" dirty="0" err="1" smtClean="0">
                <a:solidFill>
                  <a:srgbClr val="FF0000"/>
                </a:solidFill>
              </a:rPr>
              <a:t>salpingo</a:t>
            </a:r>
            <a:r>
              <a:rPr lang="fr-CA" sz="3900" dirty="0" smtClean="0">
                <a:solidFill>
                  <a:srgbClr val="FF0000"/>
                </a:solidFill>
              </a:rPr>
              <a:t>-</a:t>
            </a:r>
            <a:r>
              <a:rPr lang="fr-CA" sz="3900" dirty="0" err="1" smtClean="0">
                <a:solidFill>
                  <a:srgbClr val="FF0000"/>
                </a:solidFill>
              </a:rPr>
              <a:t>oophorectomy</a:t>
            </a:r>
            <a:r>
              <a:rPr lang="fr-CA" sz="3900" dirty="0" smtClean="0">
                <a:solidFill>
                  <a:srgbClr val="FF0000"/>
                </a:solidFill>
              </a:rPr>
              <a:t> in Manitoba</a:t>
            </a:r>
          </a:p>
          <a:p>
            <a:pPr marL="1619198" lvl="1" indent="-852459" eaLnBrk="1" hangingPunct="1">
              <a:lnSpc>
                <a:spcPct val="80000"/>
              </a:lnSpc>
              <a:defRPr/>
            </a:pPr>
            <a:r>
              <a:rPr lang="fr-CA" sz="3900" dirty="0" smtClean="0">
                <a:solidFill>
                  <a:srgbClr val="FF0000"/>
                </a:solidFill>
              </a:rPr>
              <a:t>Full public </a:t>
            </a:r>
            <a:r>
              <a:rPr lang="fr-CA" sz="3900" dirty="0" err="1" smtClean="0">
                <a:solidFill>
                  <a:srgbClr val="FF0000"/>
                </a:solidFill>
              </a:rPr>
              <a:t>funding</a:t>
            </a:r>
            <a:r>
              <a:rPr lang="fr-CA" sz="3900" dirty="0" smtClean="0">
                <a:solidFill>
                  <a:srgbClr val="FF0000"/>
                </a:solidFill>
              </a:rPr>
              <a:t> for </a:t>
            </a:r>
            <a:r>
              <a:rPr lang="fr-CA" sz="3900" dirty="0" err="1" smtClean="0">
                <a:solidFill>
                  <a:srgbClr val="FF0000"/>
                </a:solidFill>
              </a:rPr>
              <a:t>phalloplasty</a:t>
            </a:r>
            <a:r>
              <a:rPr lang="fr-CA" sz="3900" dirty="0" smtClean="0">
                <a:solidFill>
                  <a:srgbClr val="FF0000"/>
                </a:solidFill>
              </a:rPr>
              <a:t> </a:t>
            </a:r>
            <a:r>
              <a:rPr lang="fr-CA" sz="3900" dirty="0" err="1" smtClean="0">
                <a:solidFill>
                  <a:srgbClr val="FF0000"/>
                </a:solidFill>
              </a:rPr>
              <a:t>at</a:t>
            </a:r>
            <a:r>
              <a:rPr lang="fr-CA" sz="3900" dirty="0" smtClean="0">
                <a:solidFill>
                  <a:srgbClr val="FF0000"/>
                </a:solidFill>
              </a:rPr>
              <a:t> GRS </a:t>
            </a:r>
            <a:r>
              <a:rPr lang="fr-CA" sz="3900" dirty="0" err="1" smtClean="0">
                <a:solidFill>
                  <a:srgbClr val="FF0000"/>
                </a:solidFill>
              </a:rPr>
              <a:t>Montreal</a:t>
            </a:r>
            <a:endParaRPr lang="fr-CA" sz="3900" dirty="0" smtClean="0">
              <a:solidFill>
                <a:srgbClr val="FF0000"/>
              </a:solidFill>
            </a:endParaRPr>
          </a:p>
          <a:p>
            <a:pPr marL="1619198" lvl="1" indent="-852459" eaLnBrk="1" hangingPunct="1">
              <a:lnSpc>
                <a:spcPct val="80000"/>
              </a:lnSpc>
              <a:defRPr/>
            </a:pPr>
            <a:r>
              <a:rPr lang="fr-CA" sz="3900" dirty="0" err="1" smtClean="0">
                <a:solidFill>
                  <a:srgbClr val="FF0000"/>
                </a:solidFill>
              </a:rPr>
              <a:t>Decision</a:t>
            </a:r>
            <a:r>
              <a:rPr lang="fr-CA" sz="3900" dirty="0" smtClean="0">
                <a:solidFill>
                  <a:srgbClr val="FF0000"/>
                </a:solidFill>
              </a:rPr>
              <a:t> on </a:t>
            </a:r>
            <a:r>
              <a:rPr lang="fr-CA" sz="3900" dirty="0" err="1" smtClean="0">
                <a:solidFill>
                  <a:srgbClr val="FF0000"/>
                </a:solidFill>
              </a:rPr>
              <a:t>metoidioplasty</a:t>
            </a:r>
            <a:r>
              <a:rPr lang="fr-CA" sz="3900" dirty="0" smtClean="0">
                <a:solidFill>
                  <a:srgbClr val="FF0000"/>
                </a:solidFill>
              </a:rPr>
              <a:t> </a:t>
            </a:r>
            <a:r>
              <a:rPr lang="fr-CA" sz="3900" dirty="0" err="1" smtClean="0">
                <a:solidFill>
                  <a:srgbClr val="FF0000"/>
                </a:solidFill>
              </a:rPr>
              <a:t>pending</a:t>
            </a:r>
            <a:endParaRPr lang="fr-CA" sz="3900" dirty="0" smtClean="0">
              <a:solidFill>
                <a:srgbClr val="FF0000"/>
              </a:solidFill>
            </a:endParaRPr>
          </a:p>
          <a:p>
            <a:pPr marL="1619198" lvl="1" indent="-852459" eaLnBrk="1" hangingPunct="1">
              <a:lnSpc>
                <a:spcPct val="80000"/>
              </a:lnSpc>
              <a:defRPr/>
            </a:pPr>
            <a:r>
              <a:rPr lang="fr-CA" sz="3900" i="1" dirty="0" smtClean="0"/>
              <a:t>[Mastectomie bilatérale et reconstruction de la poitrine (sous-cutanée)</a:t>
            </a:r>
          </a:p>
          <a:p>
            <a:pPr marL="1619198" lvl="1" indent="-852459" eaLnBrk="1" hangingPunct="1">
              <a:lnSpc>
                <a:spcPct val="80000"/>
              </a:lnSpc>
              <a:defRPr/>
            </a:pPr>
            <a:r>
              <a:rPr lang="fr-CA" sz="3900" i="1" dirty="0" smtClean="0"/>
              <a:t>Hystérectomie abdominale complète, </a:t>
            </a:r>
            <a:r>
              <a:rPr lang="fr-CA" sz="3900" i="1" dirty="0" err="1" smtClean="0"/>
              <a:t>salpingo</a:t>
            </a:r>
            <a:r>
              <a:rPr lang="fr-CA" sz="3900" i="1" dirty="0" smtClean="0"/>
              <a:t>-ovariectomie</a:t>
            </a:r>
          </a:p>
          <a:p>
            <a:pPr marL="1619198" lvl="1" indent="-852459" eaLnBrk="1" hangingPunct="1">
              <a:lnSpc>
                <a:spcPct val="80000"/>
              </a:lnSpc>
              <a:buNone/>
              <a:defRPr/>
            </a:pPr>
            <a:r>
              <a:rPr lang="fr-CA" sz="5500" b="1" dirty="0" err="1" smtClean="0"/>
              <a:t>private</a:t>
            </a:r>
            <a:r>
              <a:rPr lang="fr-CA" sz="5500" b="1" dirty="0" smtClean="0"/>
              <a:t>/</a:t>
            </a:r>
            <a:r>
              <a:rPr lang="fr-CA" sz="5500" b="1" i="1" dirty="0" smtClean="0"/>
              <a:t>privé</a:t>
            </a:r>
            <a:r>
              <a:rPr lang="fr-CA" sz="5500" b="1" dirty="0" smtClean="0"/>
              <a:t>:</a:t>
            </a:r>
          </a:p>
          <a:p>
            <a:pPr marL="1619198" lvl="1" indent="-852459" eaLnBrk="1" hangingPunct="1">
              <a:lnSpc>
                <a:spcPct val="80000"/>
              </a:lnSpc>
              <a:defRPr/>
            </a:pPr>
            <a:r>
              <a:rPr lang="fr-CA" sz="3900" dirty="0" smtClean="0">
                <a:solidFill>
                  <a:srgbClr val="000000"/>
                </a:solidFill>
              </a:rPr>
              <a:t>Out of province </a:t>
            </a:r>
            <a:r>
              <a:rPr lang="fr-CA" sz="3900" dirty="0" err="1" smtClean="0">
                <a:solidFill>
                  <a:srgbClr val="000000"/>
                </a:solidFill>
              </a:rPr>
              <a:t>only</a:t>
            </a:r>
            <a:endParaRPr lang="fr-CA" sz="3900" dirty="0" smtClean="0">
              <a:solidFill>
                <a:srgbClr val="000000"/>
              </a:solidFill>
            </a:endParaRPr>
          </a:p>
          <a:p>
            <a:pPr marL="1619198" lvl="1" indent="-852459" eaLnBrk="1" hangingPunct="1">
              <a:lnSpc>
                <a:spcPct val="80000"/>
              </a:lnSpc>
              <a:defRPr/>
            </a:pPr>
            <a:r>
              <a:rPr lang="fr-CA" sz="3900" i="1" dirty="0" smtClean="0">
                <a:solidFill>
                  <a:srgbClr val="000000"/>
                </a:solidFill>
              </a:rPr>
              <a:t>Hors de la province seulement</a:t>
            </a:r>
          </a:p>
          <a:p>
            <a:pPr marL="1619198" lvl="1" indent="-852459" eaLnBrk="1" hangingPunct="1">
              <a:lnSpc>
                <a:spcPct val="80000"/>
              </a:lnSpc>
              <a:buNone/>
              <a:defRPr/>
            </a:pPr>
            <a:endParaRPr lang="fr-CA" sz="3900" b="1" i="1" dirty="0" smtClean="0">
              <a:solidFill>
                <a:srgbClr val="000000"/>
              </a:solidFill>
            </a:endParaRPr>
          </a:p>
          <a:p>
            <a:pPr eaLnBrk="1" hangingPunct="1">
              <a:lnSpc>
                <a:spcPct val="80000"/>
              </a:lnSpc>
              <a:buFont typeface="Arial" charset="0"/>
              <a:buNone/>
              <a:defRPr/>
            </a:pPr>
            <a:r>
              <a:rPr lang="fr-CA" sz="6600" b="1" dirty="0" err="1" smtClean="0"/>
              <a:t>surgery</a:t>
            </a:r>
            <a:r>
              <a:rPr lang="fr-CA" sz="6600" b="1" dirty="0" smtClean="0"/>
              <a:t> and </a:t>
            </a:r>
            <a:r>
              <a:rPr lang="fr-CA" sz="6600" b="1" dirty="0" err="1" smtClean="0"/>
              <a:t>cost</a:t>
            </a:r>
            <a:r>
              <a:rPr lang="fr-CA" sz="6600" b="1" dirty="0" smtClean="0"/>
              <a:t>/</a:t>
            </a:r>
            <a:r>
              <a:rPr lang="fr-CA" sz="6600" b="1" i="1" dirty="0" err="1" smtClean="0"/>
              <a:t>chirugie</a:t>
            </a:r>
            <a:r>
              <a:rPr lang="fr-CA" sz="6600" b="1" i="1" dirty="0" smtClean="0"/>
              <a:t> et coûts</a:t>
            </a:r>
          </a:p>
          <a:p>
            <a:pPr eaLnBrk="1" hangingPunct="1">
              <a:lnSpc>
                <a:spcPts val="7001"/>
              </a:lnSpc>
              <a:spcBef>
                <a:spcPct val="0"/>
              </a:spcBef>
              <a:buNone/>
              <a:defRPr/>
            </a:pPr>
            <a:r>
              <a:rPr lang="fr-CA" sz="6100" dirty="0" err="1" smtClean="0"/>
              <a:t>m→f</a:t>
            </a:r>
            <a:r>
              <a:rPr lang="fr-CA" sz="6100" dirty="0" smtClean="0"/>
              <a:t> – h-à-f  (type and </a:t>
            </a:r>
            <a:r>
              <a:rPr lang="fr-CA" sz="6100" dirty="0" err="1" smtClean="0"/>
              <a:t>cost</a:t>
            </a:r>
            <a:r>
              <a:rPr lang="fr-CA" sz="6100" dirty="0" smtClean="0"/>
              <a:t>/</a:t>
            </a:r>
            <a:r>
              <a:rPr lang="fr-CA" sz="6100" i="1" dirty="0" smtClean="0"/>
              <a:t>types et coûts)</a:t>
            </a:r>
            <a:endParaRPr lang="fr-CA" sz="6100" b="1" dirty="0" smtClean="0"/>
          </a:p>
          <a:p>
            <a:pPr marL="1619198" lvl="1" indent="-852459" eaLnBrk="1" hangingPunct="1">
              <a:lnSpc>
                <a:spcPct val="80000"/>
              </a:lnSpc>
              <a:buNone/>
              <a:defRPr/>
            </a:pPr>
            <a:r>
              <a:rPr lang="fr-CA" sz="5500" b="1" dirty="0" smtClean="0"/>
              <a:t>public/</a:t>
            </a:r>
            <a:r>
              <a:rPr lang="fr-CA" sz="5500" b="1" i="1" dirty="0" smtClean="0"/>
              <a:t>publique</a:t>
            </a:r>
            <a:r>
              <a:rPr lang="fr-CA" sz="5500" b="1" dirty="0" smtClean="0"/>
              <a:t>:</a:t>
            </a:r>
          </a:p>
          <a:p>
            <a:pPr marL="1619198" lvl="1" indent="-852459" eaLnBrk="1" hangingPunct="1">
              <a:lnSpc>
                <a:spcPct val="80000"/>
              </a:lnSpc>
              <a:defRPr/>
            </a:pPr>
            <a:r>
              <a:rPr lang="fr-CA" sz="3900" dirty="0" err="1" smtClean="0">
                <a:solidFill>
                  <a:srgbClr val="FF0000"/>
                </a:solidFill>
              </a:rPr>
              <a:t>Orchiectomy</a:t>
            </a:r>
            <a:r>
              <a:rPr lang="fr-CA" sz="3900" dirty="0" smtClean="0">
                <a:solidFill>
                  <a:srgbClr val="FF0000"/>
                </a:solidFill>
              </a:rPr>
              <a:t>, </a:t>
            </a:r>
            <a:r>
              <a:rPr lang="fr-CA" sz="3900" dirty="0" err="1" smtClean="0">
                <a:solidFill>
                  <a:srgbClr val="FF0000"/>
                </a:solidFill>
              </a:rPr>
              <a:t>available</a:t>
            </a:r>
            <a:r>
              <a:rPr lang="fr-CA" sz="3900" dirty="0" smtClean="0">
                <a:solidFill>
                  <a:srgbClr val="FF0000"/>
                </a:solidFill>
              </a:rPr>
              <a:t> in Manitoba</a:t>
            </a:r>
          </a:p>
          <a:p>
            <a:pPr marL="1619198" lvl="1" indent="-852459" eaLnBrk="1" hangingPunct="1">
              <a:lnSpc>
                <a:spcPct val="80000"/>
              </a:lnSpc>
              <a:defRPr/>
            </a:pPr>
            <a:r>
              <a:rPr lang="fr-CA" sz="3900" dirty="0" smtClean="0">
                <a:solidFill>
                  <a:srgbClr val="FF0000"/>
                </a:solidFill>
              </a:rPr>
              <a:t>Full public </a:t>
            </a:r>
            <a:r>
              <a:rPr lang="fr-CA" sz="3900" dirty="0" err="1" smtClean="0">
                <a:solidFill>
                  <a:srgbClr val="FF0000"/>
                </a:solidFill>
              </a:rPr>
              <a:t>funding</a:t>
            </a:r>
            <a:r>
              <a:rPr lang="fr-CA" sz="3900" dirty="0" smtClean="0">
                <a:solidFill>
                  <a:srgbClr val="FF0000"/>
                </a:solidFill>
              </a:rPr>
              <a:t> for </a:t>
            </a:r>
            <a:r>
              <a:rPr lang="fr-CA" sz="3900" dirty="0" err="1" smtClean="0">
                <a:solidFill>
                  <a:srgbClr val="FF0000"/>
                </a:solidFill>
              </a:rPr>
              <a:t>orchiectomy</a:t>
            </a:r>
            <a:r>
              <a:rPr lang="fr-CA" sz="3900" dirty="0" smtClean="0">
                <a:solidFill>
                  <a:srgbClr val="FF0000"/>
                </a:solidFill>
              </a:rPr>
              <a:t>, </a:t>
            </a:r>
            <a:r>
              <a:rPr lang="fr-CA" sz="3900" dirty="0" err="1" smtClean="0">
                <a:solidFill>
                  <a:srgbClr val="FF0000"/>
                </a:solidFill>
              </a:rPr>
              <a:t>penectomy</a:t>
            </a:r>
            <a:r>
              <a:rPr lang="fr-CA" sz="3900" dirty="0" smtClean="0">
                <a:solidFill>
                  <a:srgbClr val="FF0000"/>
                </a:solidFill>
              </a:rPr>
              <a:t> and </a:t>
            </a:r>
            <a:r>
              <a:rPr lang="fr-CA" sz="3900" dirty="0" err="1" smtClean="0">
                <a:solidFill>
                  <a:srgbClr val="FF0000"/>
                </a:solidFill>
              </a:rPr>
              <a:t>vaginoplasty</a:t>
            </a:r>
            <a:r>
              <a:rPr lang="fr-CA" sz="3900" dirty="0" smtClean="0">
                <a:solidFill>
                  <a:srgbClr val="FF0000"/>
                </a:solidFill>
              </a:rPr>
              <a:t> </a:t>
            </a:r>
            <a:r>
              <a:rPr lang="fr-CA" sz="3900" dirty="0" err="1" smtClean="0">
                <a:solidFill>
                  <a:srgbClr val="FF0000"/>
                </a:solidFill>
              </a:rPr>
              <a:t>at</a:t>
            </a:r>
            <a:r>
              <a:rPr lang="fr-CA" sz="3900" dirty="0" smtClean="0">
                <a:solidFill>
                  <a:srgbClr val="FF0000"/>
                </a:solidFill>
              </a:rPr>
              <a:t> GRS </a:t>
            </a:r>
            <a:r>
              <a:rPr lang="fr-CA" sz="3900" dirty="0" err="1" smtClean="0">
                <a:solidFill>
                  <a:srgbClr val="FF0000"/>
                </a:solidFill>
              </a:rPr>
              <a:t>Montreal</a:t>
            </a:r>
            <a:r>
              <a:rPr lang="fr-CA" sz="3900" dirty="0" smtClean="0">
                <a:solidFill>
                  <a:srgbClr val="FF0000"/>
                </a:solidFill>
              </a:rPr>
              <a:t>.</a:t>
            </a:r>
          </a:p>
          <a:p>
            <a:pPr marL="1619198" lvl="1" indent="-852459" eaLnBrk="1" hangingPunct="1">
              <a:lnSpc>
                <a:spcPct val="80000"/>
              </a:lnSpc>
              <a:defRPr/>
            </a:pPr>
            <a:r>
              <a:rPr lang="fr-CA" sz="3900" i="1" dirty="0" err="1" smtClean="0"/>
              <a:t>Orchidectomie</a:t>
            </a:r>
            <a:endParaRPr lang="fr-CA" sz="3900" i="1" dirty="0" smtClean="0"/>
          </a:p>
          <a:p>
            <a:pPr marL="1619198" lvl="1" indent="-852459" eaLnBrk="1" hangingPunct="1">
              <a:lnSpc>
                <a:spcPct val="80000"/>
              </a:lnSpc>
              <a:buNone/>
              <a:defRPr/>
            </a:pPr>
            <a:r>
              <a:rPr lang="fr-CA" sz="5500" b="1" dirty="0" err="1" smtClean="0"/>
              <a:t>private</a:t>
            </a:r>
            <a:r>
              <a:rPr lang="fr-CA" sz="5500" b="1" dirty="0" smtClean="0"/>
              <a:t>/</a:t>
            </a:r>
            <a:r>
              <a:rPr lang="fr-CA" sz="5500" b="1" i="1" dirty="0" smtClean="0"/>
              <a:t>privé</a:t>
            </a:r>
            <a:r>
              <a:rPr lang="fr-CA" sz="5500" b="1" dirty="0" smtClean="0"/>
              <a:t>:</a:t>
            </a:r>
          </a:p>
          <a:p>
            <a:pPr marL="1619198" lvl="1" indent="-852459" eaLnBrk="1" hangingPunct="1">
              <a:lnSpc>
                <a:spcPct val="80000"/>
              </a:lnSpc>
              <a:defRPr/>
            </a:pPr>
            <a:r>
              <a:rPr lang="fr-CA" sz="3900" dirty="0" smtClean="0">
                <a:solidFill>
                  <a:srgbClr val="000000"/>
                </a:solidFill>
              </a:rPr>
              <a:t>Out of province </a:t>
            </a:r>
            <a:r>
              <a:rPr lang="fr-CA" sz="3900" dirty="0" err="1" smtClean="0">
                <a:solidFill>
                  <a:srgbClr val="000000"/>
                </a:solidFill>
              </a:rPr>
              <a:t>only</a:t>
            </a:r>
            <a:endParaRPr lang="fr-CA" sz="3900" dirty="0" smtClean="0">
              <a:solidFill>
                <a:srgbClr val="000000"/>
              </a:solidFill>
            </a:endParaRPr>
          </a:p>
          <a:p>
            <a:pPr marL="1619198" lvl="1" indent="-852459" eaLnBrk="1" hangingPunct="1">
              <a:lnSpc>
                <a:spcPct val="80000"/>
              </a:lnSpc>
              <a:defRPr/>
            </a:pPr>
            <a:r>
              <a:rPr lang="fr-CA" sz="3900" i="1" dirty="0" smtClean="0">
                <a:solidFill>
                  <a:srgbClr val="000000"/>
                </a:solidFill>
              </a:rPr>
              <a:t>Hors de la province seulement</a:t>
            </a:r>
          </a:p>
        </p:txBody>
      </p:sp>
      <p:sp>
        <p:nvSpPr>
          <p:cNvPr id="19465" name="TextBox 29"/>
          <p:cNvSpPr txBox="1">
            <a:spLocks noChangeArrowheads="1"/>
          </p:cNvSpPr>
          <p:nvPr/>
        </p:nvSpPr>
        <p:spPr bwMode="auto">
          <a:xfrm>
            <a:off x="45562835" y="36618865"/>
            <a:ext cx="3357565" cy="708026"/>
          </a:xfrm>
          <a:prstGeom prst="rect">
            <a:avLst/>
          </a:prstGeom>
          <a:noFill/>
          <a:ln w="9525">
            <a:noFill/>
            <a:miter lim="800000"/>
            <a:headEnd/>
            <a:tailEnd/>
          </a:ln>
        </p:spPr>
        <p:txBody>
          <a:bodyPr lIns="91436" tIns="45721" rIns="91436" bIns="45721">
            <a:spAutoFit/>
          </a:bodyPr>
          <a:lstStyle/>
          <a:p>
            <a:pPr algn="r"/>
            <a:r>
              <a:rPr lang="en-US" sz="3900" dirty="0">
                <a:latin typeface="Calibri" pitchFamily="34" charset="0"/>
              </a:rPr>
              <a:t>v07/04/10</a:t>
            </a:r>
          </a:p>
        </p:txBody>
      </p:sp>
      <p:sp>
        <p:nvSpPr>
          <p:cNvPr id="19466" name="TextBox 30"/>
          <p:cNvSpPr txBox="1">
            <a:spLocks noChangeArrowheads="1"/>
          </p:cNvSpPr>
          <p:nvPr/>
        </p:nvSpPr>
        <p:spPr bwMode="auto">
          <a:xfrm>
            <a:off x="20059651" y="5114930"/>
            <a:ext cx="28860749" cy="1108073"/>
          </a:xfrm>
          <a:prstGeom prst="rect">
            <a:avLst/>
          </a:prstGeom>
          <a:noFill/>
          <a:ln w="9525">
            <a:noFill/>
            <a:miter lim="800000"/>
            <a:headEnd/>
            <a:tailEnd/>
          </a:ln>
        </p:spPr>
        <p:txBody>
          <a:bodyPr lIns="91436" tIns="45721" rIns="91436" bIns="45721">
            <a:spAutoFit/>
          </a:bodyPr>
          <a:lstStyle/>
          <a:p>
            <a:pPr algn="r"/>
            <a:r>
              <a:rPr lang="en-US" sz="6600" dirty="0">
                <a:latin typeface="Calibri" pitchFamily="34" charset="0"/>
              </a:rPr>
              <a:t>Ian </a:t>
            </a:r>
            <a:r>
              <a:rPr lang="en-US" sz="6600" dirty="0" err="1">
                <a:latin typeface="Calibri" pitchFamily="34" charset="0"/>
              </a:rPr>
              <a:t>Whetter</a:t>
            </a:r>
            <a:endParaRPr lang="en-US" sz="6600" dirty="0">
              <a:latin typeface="Calibri" pitchFamily="34" charset="0"/>
            </a:endParaRPr>
          </a:p>
        </p:txBody>
      </p:sp>
      <p:pic>
        <p:nvPicPr>
          <p:cNvPr id="19467" name="Picture 19" descr="File:Flag of Manitoba.svg">
            <a:hlinkClick r:id="rId2"/>
          </p:cNvPr>
          <p:cNvPicPr>
            <a:picLocks noChangeAspect="1" noChangeArrowheads="1"/>
          </p:cNvPicPr>
          <p:nvPr/>
        </p:nvPicPr>
        <p:blipFill>
          <a:blip r:embed="rId3"/>
          <a:srcRect/>
          <a:stretch>
            <a:fillRect/>
          </a:stretch>
        </p:blipFill>
        <p:spPr bwMode="auto">
          <a:xfrm>
            <a:off x="1414466" y="1471620"/>
            <a:ext cx="6048376" cy="3024185"/>
          </a:xfrm>
          <a:prstGeom prst="rect">
            <a:avLst/>
          </a:prstGeom>
          <a:noFill/>
          <a:ln w="9525">
            <a:noFill/>
            <a:miter lim="800000"/>
            <a:headEnd/>
            <a:tailEnd/>
          </a:ln>
        </p:spPr>
      </p:pic>
      <p:pic>
        <p:nvPicPr>
          <p:cNvPr id="19468" name="Picture 25" descr="http://www.bellevuebotanical.org/plantmonth/images_003/pulsatilla_vulgaris_2.jpg"/>
          <p:cNvPicPr>
            <a:picLocks noChangeAspect="1" noChangeArrowheads="1"/>
          </p:cNvPicPr>
          <p:nvPr/>
        </p:nvPicPr>
        <p:blipFill>
          <a:blip r:embed="rId4"/>
          <a:srcRect/>
          <a:stretch>
            <a:fillRect/>
          </a:stretch>
        </p:blipFill>
        <p:spPr bwMode="auto">
          <a:xfrm>
            <a:off x="44419835" y="1400178"/>
            <a:ext cx="4572001" cy="30384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bwMode="auto">
          <a:xfrm>
            <a:off x="3779841" y="5338763"/>
            <a:ext cx="42994264" cy="6816724"/>
          </a:xfrm>
        </p:spPr>
        <p:txBody>
          <a:bodyPr/>
          <a:lstStyle/>
          <a:p>
            <a:pPr eaLnBrk="1" hangingPunct="1"/>
            <a:r>
              <a:rPr lang="en-US" smtClean="0">
                <a:solidFill>
                  <a:srgbClr val="990000"/>
                </a:solidFill>
              </a:rPr>
              <a:t>Trans Health Care Ontario</a:t>
            </a:r>
            <a:br>
              <a:rPr lang="en-US" smtClean="0">
                <a:solidFill>
                  <a:srgbClr val="990000"/>
                </a:solidFill>
              </a:rPr>
            </a:br>
            <a:r>
              <a:rPr lang="en-US" smtClean="0">
                <a:solidFill>
                  <a:srgbClr val="990000"/>
                </a:solidFill>
              </a:rPr>
              <a:t>Fall 2011</a:t>
            </a: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mtClean="0">
                <a:solidFill>
                  <a:srgbClr val="990000"/>
                </a:solidFill>
                <a:effectLst>
                  <a:outerShdw blurRad="38100" dist="38100" dir="2700000" algn="tl">
                    <a:srgbClr val="C0C0C0"/>
                  </a:outerShdw>
                </a:effectLst>
              </a:rPr>
              <a:t>“A strong community is a healthy community”</a:t>
            </a:r>
          </a:p>
        </p:txBody>
      </p:sp>
      <p:sp>
        <p:nvSpPr>
          <p:cNvPr id="21507" name="Text Placeholder 5"/>
          <p:cNvSpPr>
            <a:spLocks noGrp="1"/>
          </p:cNvSpPr>
          <p:nvPr>
            <p:ph type="body" idx="1"/>
          </p:nvPr>
        </p:nvSpPr>
        <p:spPr>
          <a:xfrm>
            <a:off x="3657599" y="11245853"/>
            <a:ext cx="20162840" cy="5434013"/>
          </a:xfrm>
        </p:spPr>
        <p:txBody>
          <a:bodyPr/>
          <a:lstStyle/>
          <a:p>
            <a:pPr eaLnBrk="1" hangingPunct="1">
              <a:spcBef>
                <a:spcPts val="1648"/>
              </a:spcBef>
            </a:pPr>
            <a:r>
              <a:rPr lang="en-US" dirty="0" smtClean="0"/>
              <a:t>Grass roots Support Groups</a:t>
            </a:r>
          </a:p>
          <a:p>
            <a:pPr eaLnBrk="1" hangingPunct="1">
              <a:spcBef>
                <a:spcPts val="1648"/>
              </a:spcBef>
            </a:pPr>
            <a:endParaRPr lang="en-US" dirty="0" smtClean="0"/>
          </a:p>
        </p:txBody>
      </p:sp>
      <p:sp>
        <p:nvSpPr>
          <p:cNvPr id="21508" name="Content Placeholder 3"/>
          <p:cNvSpPr>
            <a:spLocks noGrp="1"/>
          </p:cNvSpPr>
          <p:nvPr>
            <p:ph sz="half" idx="2"/>
          </p:nvPr>
        </p:nvSpPr>
        <p:spPr>
          <a:xfrm>
            <a:off x="3657599" y="16679869"/>
            <a:ext cx="20162840" cy="18797586"/>
          </a:xfrm>
        </p:spPr>
        <p:txBody>
          <a:bodyPr/>
          <a:lstStyle/>
          <a:p>
            <a:pPr eaLnBrk="1" hangingPunct="1">
              <a:lnSpc>
                <a:spcPct val="90000"/>
              </a:lnSpc>
            </a:pPr>
            <a:r>
              <a:rPr lang="en-US" sz="8300" b="1" dirty="0" smtClean="0"/>
              <a:t>London</a:t>
            </a:r>
            <a:r>
              <a:rPr lang="en-US" sz="8300" dirty="0" smtClean="0"/>
              <a:t>: “Steel Butterflies”</a:t>
            </a:r>
          </a:p>
          <a:p>
            <a:pPr eaLnBrk="1" hangingPunct="1">
              <a:lnSpc>
                <a:spcPct val="90000"/>
              </a:lnSpc>
            </a:pPr>
            <a:r>
              <a:rPr lang="en-US" sz="8300" b="1" dirty="0" smtClean="0"/>
              <a:t>Niagara: </a:t>
            </a:r>
            <a:r>
              <a:rPr lang="en-US" sz="8300" dirty="0" smtClean="0"/>
              <a:t>“Transgender Niagara”</a:t>
            </a:r>
          </a:p>
          <a:p>
            <a:pPr eaLnBrk="1" hangingPunct="1">
              <a:lnSpc>
                <a:spcPct val="90000"/>
              </a:lnSpc>
            </a:pPr>
            <a:r>
              <a:rPr lang="en-US" sz="8300" b="1" dirty="0" smtClean="0"/>
              <a:t>Ottawa: </a:t>
            </a:r>
            <a:r>
              <a:rPr lang="en-US" sz="8300" dirty="0" smtClean="0"/>
              <a:t>“Gender Quest”, “Gender Mosaic” </a:t>
            </a:r>
          </a:p>
          <a:p>
            <a:pPr eaLnBrk="1" hangingPunct="1">
              <a:lnSpc>
                <a:spcPct val="90000"/>
              </a:lnSpc>
            </a:pPr>
            <a:r>
              <a:rPr lang="en-US" sz="8300" b="1" dirty="0" smtClean="0"/>
              <a:t>Toronto</a:t>
            </a:r>
          </a:p>
          <a:p>
            <a:pPr lvl="1" eaLnBrk="1" hangingPunct="1">
              <a:lnSpc>
                <a:spcPct val="90000"/>
              </a:lnSpc>
            </a:pPr>
            <a:r>
              <a:rPr lang="en-US" sz="8300" dirty="0" smtClean="0"/>
              <a:t>youth groups, Newcomers group, </a:t>
            </a:r>
            <a:r>
              <a:rPr lang="en-US" sz="8300" dirty="0" err="1" smtClean="0"/>
              <a:t>FtM</a:t>
            </a:r>
            <a:r>
              <a:rPr lang="en-US" sz="8300" dirty="0" smtClean="0"/>
              <a:t> and </a:t>
            </a:r>
            <a:r>
              <a:rPr lang="en-US" sz="8300" dirty="0" err="1" smtClean="0"/>
              <a:t>MtF</a:t>
            </a:r>
            <a:r>
              <a:rPr lang="en-US" sz="8300" dirty="0" smtClean="0"/>
              <a:t> transition support, </a:t>
            </a:r>
          </a:p>
          <a:p>
            <a:pPr lvl="1" eaLnBrk="1" hangingPunct="1">
              <a:lnSpc>
                <a:spcPct val="90000"/>
              </a:lnSpc>
            </a:pPr>
            <a:r>
              <a:rPr lang="en-US" sz="8300" b="1" dirty="0" smtClean="0"/>
              <a:t>At:</a:t>
            </a:r>
            <a:r>
              <a:rPr lang="en-US" sz="8300" dirty="0" smtClean="0"/>
              <a:t> 519 Community Centre, </a:t>
            </a:r>
            <a:r>
              <a:rPr lang="en-US" sz="8300" dirty="0" err="1" smtClean="0"/>
              <a:t>Sherbourne</a:t>
            </a:r>
            <a:r>
              <a:rPr lang="en-US" sz="8300" dirty="0" smtClean="0"/>
              <a:t> Health Centre, University or College based, Faith Community based (MCC). </a:t>
            </a:r>
          </a:p>
          <a:p>
            <a:pPr eaLnBrk="1" hangingPunct="1">
              <a:lnSpc>
                <a:spcPct val="90000"/>
              </a:lnSpc>
            </a:pPr>
            <a:endParaRPr lang="en-US" sz="8300" dirty="0" smtClean="0"/>
          </a:p>
          <a:p>
            <a:pPr eaLnBrk="1" hangingPunct="1">
              <a:lnSpc>
                <a:spcPct val="90000"/>
              </a:lnSpc>
            </a:pPr>
            <a:endParaRPr lang="en-US" sz="8300" dirty="0" smtClean="0"/>
          </a:p>
        </p:txBody>
      </p:sp>
      <p:sp>
        <p:nvSpPr>
          <p:cNvPr id="21509" name="Text Placeholder 6"/>
          <p:cNvSpPr>
            <a:spLocks noGrp="1"/>
          </p:cNvSpPr>
          <p:nvPr>
            <p:ph type="body" sz="quarter" idx="3"/>
          </p:nvPr>
        </p:nvSpPr>
        <p:spPr>
          <a:xfrm>
            <a:off x="26612851" y="11245853"/>
            <a:ext cx="20161252" cy="5434013"/>
          </a:xfrm>
        </p:spPr>
        <p:txBody>
          <a:bodyPr/>
          <a:lstStyle/>
          <a:p>
            <a:pPr eaLnBrk="1" hangingPunct="1">
              <a:spcBef>
                <a:spcPts val="1648"/>
              </a:spcBef>
            </a:pPr>
            <a:r>
              <a:rPr lang="en-US" sz="12700" dirty="0" smtClean="0"/>
              <a:t>Professionally-led support or psycho-</a:t>
            </a:r>
            <a:r>
              <a:rPr lang="en-US" sz="12700" dirty="0" err="1" smtClean="0"/>
              <a:t>ed</a:t>
            </a:r>
            <a:r>
              <a:rPr lang="en-US" sz="12700" dirty="0" smtClean="0"/>
              <a:t> groups </a:t>
            </a:r>
          </a:p>
        </p:txBody>
      </p:sp>
      <p:sp>
        <p:nvSpPr>
          <p:cNvPr id="21510" name="Content Placeholder 7"/>
          <p:cNvSpPr>
            <a:spLocks noGrp="1"/>
          </p:cNvSpPr>
          <p:nvPr>
            <p:ph sz="quarter" idx="4"/>
          </p:nvPr>
        </p:nvSpPr>
        <p:spPr>
          <a:xfrm>
            <a:off x="26612851" y="16679869"/>
            <a:ext cx="20161252" cy="18797586"/>
          </a:xfrm>
        </p:spPr>
        <p:txBody>
          <a:bodyPr/>
          <a:lstStyle/>
          <a:p>
            <a:pPr eaLnBrk="1" hangingPunct="1">
              <a:lnSpc>
                <a:spcPct val="90000"/>
              </a:lnSpc>
            </a:pPr>
            <a:r>
              <a:rPr lang="en-US" sz="8300" b="1" dirty="0" smtClean="0"/>
              <a:t>Hamilton: </a:t>
            </a:r>
            <a:r>
              <a:rPr lang="en-US" sz="8300" dirty="0" smtClean="0"/>
              <a:t>“The Well”</a:t>
            </a:r>
          </a:p>
          <a:p>
            <a:pPr eaLnBrk="1" hangingPunct="1">
              <a:lnSpc>
                <a:spcPct val="90000"/>
              </a:lnSpc>
            </a:pPr>
            <a:r>
              <a:rPr lang="en-US" sz="8300" b="1" dirty="0" smtClean="0"/>
              <a:t>Toronto: </a:t>
            </a:r>
          </a:p>
          <a:p>
            <a:pPr lvl="1" eaLnBrk="1" hangingPunct="1">
              <a:lnSpc>
                <a:spcPct val="90000"/>
              </a:lnSpc>
            </a:pPr>
            <a:r>
              <a:rPr lang="en-US" sz="8300" dirty="0" smtClean="0"/>
              <a:t>“Gender Journeys” youth groups, group for “gender-fluid”, groups for partners, group for families </a:t>
            </a:r>
            <a:r>
              <a:rPr lang="en-US" sz="8300" dirty="0" err="1" smtClean="0"/>
              <a:t>with“Gender</a:t>
            </a:r>
            <a:r>
              <a:rPr lang="en-US" sz="8300" dirty="0" smtClean="0"/>
              <a:t> Independent Kids”.</a:t>
            </a:r>
          </a:p>
          <a:p>
            <a:pPr lvl="1" eaLnBrk="1" hangingPunct="1">
              <a:lnSpc>
                <a:spcPct val="90000"/>
              </a:lnSpc>
            </a:pPr>
            <a:r>
              <a:rPr lang="en-US" sz="8300" dirty="0" smtClean="0"/>
              <a:t>At: </a:t>
            </a:r>
            <a:r>
              <a:rPr lang="en-US" sz="8300" dirty="0" err="1" smtClean="0"/>
              <a:t>Sherbourne</a:t>
            </a:r>
            <a:r>
              <a:rPr lang="en-US" sz="8300" dirty="0" smtClean="0"/>
              <a:t> Health Centre, 519 Community Centre, Central Toronto Youth Services, Toronto District School Board </a:t>
            </a:r>
          </a:p>
          <a:p>
            <a:pPr eaLnBrk="1" hangingPunct="1">
              <a:lnSpc>
                <a:spcPct val="90000"/>
              </a:lnSpc>
            </a:pPr>
            <a:r>
              <a:rPr lang="en-US" sz="8300" b="1" dirty="0" smtClean="0"/>
              <a:t>Windso</a:t>
            </a:r>
            <a:r>
              <a:rPr lang="en-US" sz="8300" dirty="0" smtClean="0"/>
              <a:t>r: Family Health Team “Gender Journeys”</a:t>
            </a:r>
          </a:p>
          <a:p>
            <a:pPr eaLnBrk="1" hangingPunct="1">
              <a:lnSpc>
                <a:spcPct val="90000"/>
              </a:lnSpc>
            </a:pPr>
            <a:endParaRPr lang="en-US" sz="83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mtClean="0">
                <a:solidFill>
                  <a:srgbClr val="990000"/>
                </a:solidFill>
                <a:effectLst>
                  <a:outerShdw blurRad="38100" dist="38100" dir="2700000" algn="tl">
                    <a:srgbClr val="C0C0C0"/>
                  </a:outerShdw>
                </a:effectLst>
              </a:rPr>
              <a:t>Trans Primary Health Care</a:t>
            </a:r>
          </a:p>
        </p:txBody>
      </p:sp>
      <p:sp>
        <p:nvSpPr>
          <p:cNvPr id="22531" name="Text Placeholder 2"/>
          <p:cNvSpPr>
            <a:spLocks noGrp="1"/>
          </p:cNvSpPr>
          <p:nvPr>
            <p:ph type="body" idx="1"/>
          </p:nvPr>
        </p:nvSpPr>
        <p:spPr>
          <a:xfrm>
            <a:off x="3657599" y="11245850"/>
            <a:ext cx="20162840" cy="7656515"/>
          </a:xfrm>
        </p:spPr>
        <p:txBody>
          <a:bodyPr/>
          <a:lstStyle/>
          <a:p>
            <a:pPr eaLnBrk="1" hangingPunct="1">
              <a:spcBef>
                <a:spcPts val="1648"/>
              </a:spcBef>
            </a:pPr>
            <a:r>
              <a:rPr lang="en-US" sz="9400" dirty="0" smtClean="0"/>
              <a:t>Experienced, trained and providing initial hormone prescriptions:</a:t>
            </a:r>
          </a:p>
          <a:p>
            <a:pPr eaLnBrk="1" hangingPunct="1">
              <a:spcBef>
                <a:spcPts val="1648"/>
              </a:spcBef>
            </a:pPr>
            <a:r>
              <a:rPr lang="en-US" sz="9400" dirty="0" smtClean="0"/>
              <a:t> </a:t>
            </a:r>
          </a:p>
          <a:p>
            <a:pPr eaLnBrk="1" hangingPunct="1">
              <a:spcBef>
                <a:spcPts val="1648"/>
              </a:spcBef>
            </a:pPr>
            <a:endParaRPr lang="en-US" sz="9400" dirty="0" smtClean="0"/>
          </a:p>
        </p:txBody>
      </p:sp>
      <p:sp>
        <p:nvSpPr>
          <p:cNvPr id="22532" name="Content Placeholder 3"/>
          <p:cNvSpPr>
            <a:spLocks noGrp="1"/>
          </p:cNvSpPr>
          <p:nvPr>
            <p:ph sz="half" idx="2"/>
          </p:nvPr>
        </p:nvSpPr>
        <p:spPr>
          <a:xfrm>
            <a:off x="3657599" y="15419389"/>
            <a:ext cx="20162840" cy="18351498"/>
          </a:xfrm>
        </p:spPr>
        <p:txBody>
          <a:bodyPr/>
          <a:lstStyle/>
          <a:p>
            <a:pPr eaLnBrk="1" hangingPunct="1">
              <a:lnSpc>
                <a:spcPct val="90000"/>
              </a:lnSpc>
            </a:pPr>
            <a:r>
              <a:rPr lang="en-US" sz="9400" b="1" dirty="0" smtClean="0"/>
              <a:t>Hamilton:</a:t>
            </a:r>
            <a:r>
              <a:rPr lang="en-US" sz="9400" dirty="0" smtClean="0"/>
              <a:t> McMaster Family Health Team</a:t>
            </a:r>
          </a:p>
          <a:p>
            <a:pPr eaLnBrk="1" hangingPunct="1">
              <a:lnSpc>
                <a:spcPct val="90000"/>
              </a:lnSpc>
            </a:pPr>
            <a:r>
              <a:rPr lang="en-US" sz="9400" b="1" dirty="0" err="1" smtClean="0"/>
              <a:t>Misissauga</a:t>
            </a:r>
            <a:r>
              <a:rPr lang="en-US" sz="9400" b="1" dirty="0" smtClean="0"/>
              <a:t>: </a:t>
            </a:r>
            <a:r>
              <a:rPr lang="en-US" sz="9400" dirty="0" smtClean="0"/>
              <a:t>Community Health Team</a:t>
            </a:r>
            <a:endParaRPr lang="en-US" sz="9400" b="1" dirty="0" smtClean="0"/>
          </a:p>
          <a:p>
            <a:pPr eaLnBrk="1" hangingPunct="1">
              <a:lnSpc>
                <a:spcPct val="90000"/>
              </a:lnSpc>
            </a:pPr>
            <a:r>
              <a:rPr lang="en-US" sz="9400" b="1" dirty="0" smtClean="0"/>
              <a:t>Ottawa: </a:t>
            </a:r>
            <a:r>
              <a:rPr lang="en-US" sz="9400" dirty="0" smtClean="0"/>
              <a:t>Independent GP</a:t>
            </a:r>
            <a:endParaRPr lang="en-US" sz="9400" b="1" dirty="0" smtClean="0"/>
          </a:p>
          <a:p>
            <a:pPr eaLnBrk="1" hangingPunct="1">
              <a:lnSpc>
                <a:spcPct val="90000"/>
              </a:lnSpc>
            </a:pPr>
            <a:r>
              <a:rPr lang="en-US" sz="9400" b="1" dirty="0" smtClean="0"/>
              <a:t>Toronto: </a:t>
            </a:r>
            <a:r>
              <a:rPr lang="en-US" sz="9400" dirty="0" err="1" smtClean="0"/>
              <a:t>Sherbourne</a:t>
            </a:r>
            <a:r>
              <a:rPr lang="en-US" sz="9400" dirty="0" smtClean="0"/>
              <a:t> Health Centre, two Health </a:t>
            </a:r>
            <a:r>
              <a:rPr lang="en-US" sz="9400" dirty="0" err="1" smtClean="0"/>
              <a:t>Centres</a:t>
            </a:r>
            <a:r>
              <a:rPr lang="en-US" sz="9400" dirty="0" smtClean="0"/>
              <a:t> run by St Michael’s Hospital, Several independent GPs and GP psychotherapists. </a:t>
            </a:r>
            <a:endParaRPr lang="en-US" sz="9400" b="1" dirty="0" smtClean="0"/>
          </a:p>
          <a:p>
            <a:pPr eaLnBrk="1" hangingPunct="1">
              <a:lnSpc>
                <a:spcPct val="90000"/>
              </a:lnSpc>
            </a:pPr>
            <a:endParaRPr lang="en-US" sz="9400" dirty="0" smtClean="0"/>
          </a:p>
        </p:txBody>
      </p:sp>
      <p:sp>
        <p:nvSpPr>
          <p:cNvPr id="22533" name="Text Placeholder 4"/>
          <p:cNvSpPr>
            <a:spLocks noGrp="1"/>
          </p:cNvSpPr>
          <p:nvPr>
            <p:ph type="body" sz="quarter" idx="3"/>
          </p:nvPr>
        </p:nvSpPr>
        <p:spPr>
          <a:xfrm>
            <a:off x="26612851" y="11245853"/>
            <a:ext cx="20161252" cy="4024312"/>
          </a:xfrm>
        </p:spPr>
        <p:txBody>
          <a:bodyPr/>
          <a:lstStyle/>
          <a:p>
            <a:pPr eaLnBrk="1" hangingPunct="1">
              <a:spcBef>
                <a:spcPts val="1648"/>
              </a:spcBef>
            </a:pPr>
            <a:r>
              <a:rPr lang="en-US" sz="9400" dirty="0" smtClean="0"/>
              <a:t>Trained, working w trans patients but not yet “comfortable” initiating: </a:t>
            </a:r>
          </a:p>
        </p:txBody>
      </p:sp>
      <p:sp>
        <p:nvSpPr>
          <p:cNvPr id="22534" name="Content Placeholder 5"/>
          <p:cNvSpPr>
            <a:spLocks noGrp="1"/>
          </p:cNvSpPr>
          <p:nvPr>
            <p:ph sz="quarter" idx="4"/>
          </p:nvPr>
        </p:nvSpPr>
        <p:spPr>
          <a:xfrm>
            <a:off x="26612851" y="15419391"/>
            <a:ext cx="20161252" cy="5662611"/>
          </a:xfrm>
        </p:spPr>
        <p:txBody>
          <a:bodyPr/>
          <a:lstStyle/>
          <a:p>
            <a:pPr eaLnBrk="1" hangingPunct="1"/>
            <a:r>
              <a:rPr lang="en-US" b="1" dirty="0" smtClean="0"/>
              <a:t>Toronto: </a:t>
            </a:r>
            <a:r>
              <a:rPr lang="en-US" dirty="0" smtClean="0"/>
              <a:t>Several CHCs</a:t>
            </a:r>
            <a:endParaRPr lang="en-US" b="1" dirty="0" smtClean="0"/>
          </a:p>
          <a:p>
            <a:pPr eaLnBrk="1" hangingPunct="1"/>
            <a:r>
              <a:rPr lang="en-US" b="1" dirty="0" smtClean="0"/>
              <a:t>Windsor:</a:t>
            </a:r>
            <a:r>
              <a:rPr lang="en-US" dirty="0" smtClean="0"/>
              <a:t> Family Health Team</a:t>
            </a:r>
          </a:p>
          <a:p>
            <a:pPr eaLnBrk="1" hangingPunct="1"/>
            <a:endParaRPr lang="en-US" dirty="0" smtClean="0"/>
          </a:p>
        </p:txBody>
      </p:sp>
      <p:sp>
        <p:nvSpPr>
          <p:cNvPr id="22535" name="TextBox 6"/>
          <p:cNvSpPr txBox="1">
            <a:spLocks noChangeArrowheads="1"/>
          </p:cNvSpPr>
          <p:nvPr/>
        </p:nvSpPr>
        <p:spPr bwMode="auto">
          <a:xfrm>
            <a:off x="26612851" y="24380823"/>
            <a:ext cx="20161252" cy="3586740"/>
          </a:xfrm>
          <a:prstGeom prst="rect">
            <a:avLst/>
          </a:prstGeom>
          <a:noFill/>
          <a:ln w="9525">
            <a:noFill/>
            <a:miter lim="800000"/>
            <a:headEnd/>
            <a:tailEnd/>
          </a:ln>
        </p:spPr>
        <p:txBody>
          <a:bodyPr lIns="504046" tIns="252026" rIns="504046" bIns="252026">
            <a:spAutoFit/>
          </a:bodyPr>
          <a:lstStyle/>
          <a:p>
            <a:r>
              <a:rPr lang="en-US" sz="10000" b="1" dirty="0">
                <a:solidFill>
                  <a:srgbClr val="990000"/>
                </a:solidFill>
                <a:latin typeface="Calisto MT" charset="0"/>
                <a:ea typeface="ＭＳ Ｐゴシック" charset="-128"/>
              </a:rPr>
              <a:t>Training and outreach programs:</a:t>
            </a:r>
          </a:p>
          <a:p>
            <a:endParaRPr lang="en-US" sz="10000" dirty="0">
              <a:latin typeface="Calisto MT" charset="0"/>
              <a:ea typeface="ＭＳ Ｐゴシック" charset="-128"/>
            </a:endParaRPr>
          </a:p>
        </p:txBody>
      </p:sp>
      <p:sp>
        <p:nvSpPr>
          <p:cNvPr id="22536" name="TextBox 7"/>
          <p:cNvSpPr txBox="1">
            <a:spLocks noChangeArrowheads="1"/>
          </p:cNvSpPr>
          <p:nvPr/>
        </p:nvSpPr>
        <p:spPr bwMode="auto">
          <a:xfrm>
            <a:off x="26612853" y="27951118"/>
            <a:ext cx="22655212" cy="3232797"/>
          </a:xfrm>
          <a:prstGeom prst="rect">
            <a:avLst/>
          </a:prstGeom>
          <a:noFill/>
          <a:ln w="9525">
            <a:noFill/>
            <a:miter lim="800000"/>
            <a:headEnd/>
            <a:tailEnd/>
          </a:ln>
        </p:spPr>
        <p:txBody>
          <a:bodyPr lIns="504046" tIns="252026" rIns="504046" bIns="252026">
            <a:spAutoFit/>
          </a:bodyPr>
          <a:lstStyle/>
          <a:p>
            <a:r>
              <a:rPr lang="en-US" sz="8300" dirty="0">
                <a:latin typeface="Calisto MT" charset="0"/>
                <a:ea typeface="ＭＳ Ｐゴシック" charset="-128"/>
              </a:rPr>
              <a:t> </a:t>
            </a:r>
            <a:r>
              <a:rPr lang="en-US" sz="8300" b="1" dirty="0">
                <a:latin typeface="Calisto MT" charset="0"/>
                <a:ea typeface="ＭＳ Ｐゴシック" charset="-128"/>
              </a:rPr>
              <a:t>“Rainbow Health Ontario”,</a:t>
            </a:r>
            <a:r>
              <a:rPr lang="en-US" sz="8300" dirty="0">
                <a:latin typeface="Calisto MT" charset="0"/>
                <a:ea typeface="ＭＳ Ｐゴシック" charset="-128"/>
              </a:rPr>
              <a:t> </a:t>
            </a:r>
          </a:p>
          <a:p>
            <a:r>
              <a:rPr lang="en-US" sz="8300" dirty="0">
                <a:latin typeface="Calisto MT" charset="0"/>
                <a:ea typeface="ＭＳ Ｐゴシック" charset="-128"/>
              </a:rPr>
              <a:t> </a:t>
            </a:r>
            <a:r>
              <a:rPr lang="en-US" sz="8300" b="1" dirty="0">
                <a:latin typeface="Calisto MT" charset="0"/>
                <a:ea typeface="ＭＳ Ｐゴシック" charset="-128"/>
              </a:rPr>
              <a:t>“Trans Health Connection”,</a:t>
            </a:r>
            <a:r>
              <a:rPr lang="en-US" sz="8300" dirty="0">
                <a:latin typeface="Calisto MT" charset="0"/>
                <a:ea typeface="ＭＳ Ｐゴシック" charset="-128"/>
              </a:rPr>
              <a:t> </a:t>
            </a:r>
          </a:p>
          <a:p>
            <a:endParaRPr lang="en-US" dirty="0">
              <a:latin typeface="Calisto MT" charset="0"/>
              <a:ea typeface="ＭＳ Ｐゴシック"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22100" dirty="0">
                <a:solidFill>
                  <a:srgbClr val="990000"/>
                </a:solidFill>
                <a:effectLst>
                  <a:outerShdw blurRad="38100" dist="38100" dir="2700000" algn="tl">
                    <a:srgbClr val="C0C0C0"/>
                  </a:outerShdw>
                </a:effectLst>
              </a:rPr>
              <a:t>Specialists trained and experienced </a:t>
            </a:r>
            <a:br>
              <a:rPr lang="en-US" sz="22100" dirty="0">
                <a:solidFill>
                  <a:srgbClr val="990000"/>
                </a:solidFill>
                <a:effectLst>
                  <a:outerShdw blurRad="38100" dist="38100" dir="2700000" algn="tl">
                    <a:srgbClr val="C0C0C0"/>
                  </a:outerShdw>
                </a:effectLst>
              </a:rPr>
            </a:br>
            <a:r>
              <a:rPr lang="en-US" sz="22100" dirty="0">
                <a:solidFill>
                  <a:srgbClr val="990000"/>
                </a:solidFill>
                <a:effectLst>
                  <a:outerShdw blurRad="38100" dist="38100" dir="2700000" algn="tl">
                    <a:srgbClr val="C0C0C0"/>
                  </a:outerShdw>
                </a:effectLst>
              </a:rPr>
              <a:t>in trans Health Care</a:t>
            </a:r>
          </a:p>
        </p:txBody>
      </p:sp>
      <p:sp>
        <p:nvSpPr>
          <p:cNvPr id="23555" name="Content Placeholder 6"/>
          <p:cNvSpPr>
            <a:spLocks noGrp="1"/>
          </p:cNvSpPr>
          <p:nvPr>
            <p:ph idx="1"/>
          </p:nvPr>
        </p:nvSpPr>
        <p:spPr>
          <a:xfrm>
            <a:off x="12601575" y="14001753"/>
            <a:ext cx="34164590" cy="21239161"/>
          </a:xfrm>
        </p:spPr>
        <p:txBody>
          <a:bodyPr/>
          <a:lstStyle/>
          <a:p>
            <a:pPr eaLnBrk="1" hangingPunct="1">
              <a:lnSpc>
                <a:spcPct val="90000"/>
              </a:lnSpc>
            </a:pPr>
            <a:r>
              <a:rPr lang="en-US" sz="9400" b="1" dirty="0" smtClean="0"/>
              <a:t>Psychiatry</a:t>
            </a:r>
            <a:r>
              <a:rPr lang="en-US" sz="9400" dirty="0" smtClean="0"/>
              <a:t>—several, both adults and children, in several hospitals and clinics</a:t>
            </a:r>
          </a:p>
          <a:p>
            <a:pPr eaLnBrk="1" hangingPunct="1">
              <a:lnSpc>
                <a:spcPct val="90000"/>
              </a:lnSpc>
            </a:pPr>
            <a:r>
              <a:rPr lang="en-US" sz="9400" b="1" dirty="0" smtClean="0"/>
              <a:t>Psychology</a:t>
            </a:r>
            <a:r>
              <a:rPr lang="en-US" sz="9400" dirty="0" smtClean="0"/>
              <a:t>—several, both adults and children, clinics, hospitals and Private Practice</a:t>
            </a:r>
          </a:p>
          <a:p>
            <a:pPr eaLnBrk="1" hangingPunct="1">
              <a:lnSpc>
                <a:spcPct val="90000"/>
              </a:lnSpc>
            </a:pPr>
            <a:r>
              <a:rPr lang="en-US" sz="9400" b="1" dirty="0" smtClean="0"/>
              <a:t>Endocrinology</a:t>
            </a:r>
            <a:r>
              <a:rPr lang="en-US" sz="9400" dirty="0" smtClean="0"/>
              <a:t>—two in hospital settings</a:t>
            </a:r>
          </a:p>
          <a:p>
            <a:pPr eaLnBrk="1" hangingPunct="1">
              <a:lnSpc>
                <a:spcPct val="90000"/>
              </a:lnSpc>
            </a:pPr>
            <a:r>
              <a:rPr lang="en-US" sz="9400" b="1" dirty="0" smtClean="0"/>
              <a:t>Surgery</a:t>
            </a:r>
            <a:r>
              <a:rPr lang="en-US" sz="9400" dirty="0" smtClean="0"/>
              <a:t>—everything except bottom surgery, in several clinics</a:t>
            </a:r>
          </a:p>
          <a:p>
            <a:pPr eaLnBrk="1" hangingPunct="1">
              <a:lnSpc>
                <a:spcPct val="90000"/>
              </a:lnSpc>
            </a:pPr>
            <a:r>
              <a:rPr lang="en-US" sz="9400" b="1" dirty="0" err="1" smtClean="0"/>
              <a:t>Counselling</a:t>
            </a:r>
            <a:r>
              <a:rPr lang="en-US" sz="9400" dirty="0" smtClean="0"/>
              <a:t>—growing community of practice, several clinics and CHCs, Private Practice clinicians </a:t>
            </a:r>
          </a:p>
          <a:p>
            <a:pPr eaLnBrk="1" hangingPunct="1">
              <a:lnSpc>
                <a:spcPct val="90000"/>
              </a:lnSpc>
            </a:pPr>
            <a:r>
              <a:rPr lang="en-US" sz="9400" b="1" dirty="0" smtClean="0"/>
              <a:t>Speech Training:</a:t>
            </a:r>
            <a:r>
              <a:rPr lang="en-US" sz="9400" dirty="0" smtClean="0"/>
              <a:t> several hospital-based practitioners, also private </a:t>
            </a:r>
            <a:r>
              <a:rPr lang="en-US" sz="9400" dirty="0" err="1" smtClean="0"/>
              <a:t>practise</a:t>
            </a:r>
            <a:r>
              <a:rPr lang="en-US" sz="9400" dirty="0" smtClean="0"/>
              <a:t>. All re </a:t>
            </a:r>
            <a:r>
              <a:rPr lang="en-US" sz="9400" dirty="0" err="1" smtClean="0"/>
              <a:t>MtFs</a:t>
            </a:r>
            <a:r>
              <a:rPr lang="en-US" sz="9400" dirty="0" smtClean="0"/>
              <a:t>, so far none re </a:t>
            </a:r>
            <a:r>
              <a:rPr lang="en-US" sz="9400" dirty="0" err="1" smtClean="0"/>
              <a:t>FtMs</a:t>
            </a:r>
            <a:r>
              <a:rPr lang="en-US" sz="9400" dirty="0" smtClean="0"/>
              <a:t> though need and will is there! </a:t>
            </a:r>
          </a:p>
          <a:p>
            <a:pPr eaLnBrk="1" hangingPunct="1">
              <a:lnSpc>
                <a:spcPct val="90000"/>
              </a:lnSpc>
            </a:pPr>
            <a:endParaRPr lang="en-US" sz="9400" dirty="0" smtClean="0"/>
          </a:p>
        </p:txBody>
      </p:sp>
      <p:sp>
        <p:nvSpPr>
          <p:cNvPr id="23556" name="TextBox 7"/>
          <p:cNvSpPr txBox="1">
            <a:spLocks noChangeArrowheads="1"/>
          </p:cNvSpPr>
          <p:nvPr/>
        </p:nvSpPr>
        <p:spPr bwMode="auto">
          <a:xfrm>
            <a:off x="3632206" y="11323640"/>
            <a:ext cx="27889198" cy="2292351"/>
          </a:xfrm>
          <a:prstGeom prst="rect">
            <a:avLst/>
          </a:prstGeom>
          <a:noFill/>
          <a:ln w="9525">
            <a:noFill/>
            <a:miter lim="800000"/>
            <a:headEnd/>
            <a:tailEnd/>
          </a:ln>
        </p:spPr>
        <p:txBody>
          <a:bodyPr lIns="504046" tIns="252026" rIns="504046" bIns="252026">
            <a:spAutoFit/>
          </a:bodyPr>
          <a:lstStyle/>
          <a:p>
            <a:r>
              <a:rPr lang="en-US" sz="11600" b="1" dirty="0">
                <a:solidFill>
                  <a:srgbClr val="990000"/>
                </a:solidFill>
                <a:latin typeface="Calisto MT" charset="0"/>
                <a:ea typeface="ＭＳ Ｐゴシック" charset="-128"/>
              </a:rPr>
              <a:t>All Toronto-based... so far?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hangingPunct="1">
              <a:defRPr/>
            </a:pPr>
            <a:r>
              <a:rPr lang="en-US" smtClean="0">
                <a:solidFill>
                  <a:srgbClr val="990000"/>
                </a:solidFill>
                <a:effectLst>
                  <a:outerShdw blurRad="38100" dist="38100" dir="2700000" algn="tl">
                    <a:srgbClr val="C0C0C0"/>
                  </a:outerShdw>
                </a:effectLst>
              </a:rPr>
              <a:t>Covered by public funding (OHIP)</a:t>
            </a:r>
          </a:p>
        </p:txBody>
      </p:sp>
      <p:sp>
        <p:nvSpPr>
          <p:cNvPr id="24579" name="Content Placeholder 5"/>
          <p:cNvSpPr>
            <a:spLocks noGrp="1"/>
          </p:cNvSpPr>
          <p:nvPr>
            <p:ph idx="1"/>
          </p:nvPr>
        </p:nvSpPr>
        <p:spPr/>
        <p:txBody>
          <a:bodyPr/>
          <a:lstStyle/>
          <a:p>
            <a:pPr eaLnBrk="1" hangingPunct="1"/>
            <a:r>
              <a:rPr lang="en-US" b="1" smtClean="0"/>
              <a:t>Primary Health Care</a:t>
            </a:r>
          </a:p>
          <a:p>
            <a:pPr eaLnBrk="1" hangingPunct="1"/>
            <a:r>
              <a:rPr lang="en-US" b="1" smtClean="0"/>
              <a:t>Endocrinology</a:t>
            </a:r>
          </a:p>
          <a:p>
            <a:pPr eaLnBrk="1" hangingPunct="1"/>
            <a:r>
              <a:rPr lang="en-US" b="1" smtClean="0"/>
              <a:t>Psychiatry </a:t>
            </a:r>
          </a:p>
          <a:p>
            <a:pPr eaLnBrk="1" hangingPunct="1"/>
            <a:r>
              <a:rPr lang="en-US" b="1" smtClean="0"/>
              <a:t>Psychology and counseling:</a:t>
            </a:r>
            <a:r>
              <a:rPr lang="en-US" smtClean="0"/>
              <a:t> only covered in some public clinics and CHCs. Long waiting lists</a:t>
            </a:r>
          </a:p>
          <a:p>
            <a:pPr eaLnBrk="1" hangingPunct="1"/>
            <a:r>
              <a:rPr lang="en-US" b="1" smtClean="0"/>
              <a:t>Voice training: </a:t>
            </a:r>
            <a:r>
              <a:rPr lang="en-US" smtClean="0"/>
              <a:t>one hospital-based program covered in partnership with Sherbourne Health Centre</a:t>
            </a:r>
          </a:p>
          <a:p>
            <a:pPr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2206" y="2511426"/>
            <a:ext cx="43133962" cy="10072688"/>
          </a:xfrm>
        </p:spPr>
        <p:txBody>
          <a:bodyPr/>
          <a:lstStyle/>
          <a:p>
            <a:pPr eaLnBrk="1" hangingPunct="1">
              <a:defRPr/>
            </a:pPr>
            <a:r>
              <a:rPr lang="en-US" sz="32000" dirty="0">
                <a:solidFill>
                  <a:srgbClr val="990000"/>
                </a:solidFill>
                <a:effectLst>
                  <a:outerShdw blurRad="38100" dist="38100" dir="2700000" algn="tl">
                    <a:srgbClr val="C0C0C0"/>
                  </a:outerShdw>
                </a:effectLst>
              </a:rPr>
              <a:t>OHIP-covered Surgeries</a:t>
            </a:r>
            <a:r>
              <a:rPr lang="en-US" sz="32000" dirty="0">
                <a:effectLst>
                  <a:outerShdw blurRad="38100" dist="38100" dir="2700000" algn="tl">
                    <a:srgbClr val="C0C0C0"/>
                  </a:outerShdw>
                </a:effectLst>
              </a:rPr>
              <a:t/>
            </a:r>
            <a:br>
              <a:rPr lang="en-US" sz="32000" dirty="0">
                <a:effectLst>
                  <a:outerShdw blurRad="38100" dist="38100" dir="2700000" algn="tl">
                    <a:srgbClr val="C0C0C0"/>
                  </a:outerShdw>
                </a:effectLst>
              </a:rPr>
            </a:br>
            <a:endParaRPr lang="en-US" sz="32000" dirty="0">
              <a:effectLst>
                <a:outerShdw blurRad="38100" dist="38100" dir="2700000" algn="tl">
                  <a:srgbClr val="C0C0C0"/>
                </a:outerShdw>
              </a:effectLst>
            </a:endParaRPr>
          </a:p>
        </p:txBody>
      </p:sp>
      <p:sp>
        <p:nvSpPr>
          <p:cNvPr id="25603" name="Text Placeholder 2"/>
          <p:cNvSpPr>
            <a:spLocks noGrp="1"/>
          </p:cNvSpPr>
          <p:nvPr>
            <p:ph type="body" idx="1"/>
          </p:nvPr>
        </p:nvSpPr>
        <p:spPr>
          <a:xfrm>
            <a:off x="3657599" y="11245853"/>
            <a:ext cx="20162840" cy="4024312"/>
          </a:xfrm>
        </p:spPr>
        <p:txBody>
          <a:bodyPr/>
          <a:lstStyle/>
          <a:p>
            <a:pPr eaLnBrk="1" hangingPunct="1">
              <a:spcBef>
                <a:spcPts val="1648"/>
              </a:spcBef>
            </a:pPr>
            <a:r>
              <a:rPr lang="en-US" sz="11600" dirty="0" smtClean="0"/>
              <a:t>Only through Gender Identity Clinic at CAMH</a:t>
            </a:r>
          </a:p>
        </p:txBody>
      </p:sp>
      <p:sp>
        <p:nvSpPr>
          <p:cNvPr id="25604" name="Content Placeholder 3"/>
          <p:cNvSpPr>
            <a:spLocks noGrp="1"/>
          </p:cNvSpPr>
          <p:nvPr>
            <p:ph sz="half" idx="2"/>
          </p:nvPr>
        </p:nvSpPr>
        <p:spPr>
          <a:xfrm>
            <a:off x="3657599" y="15419389"/>
            <a:ext cx="20162840" cy="18351498"/>
          </a:xfrm>
        </p:spPr>
        <p:txBody>
          <a:bodyPr/>
          <a:lstStyle/>
          <a:p>
            <a:pPr eaLnBrk="1" hangingPunct="1"/>
            <a:r>
              <a:rPr lang="en-US" sz="13800" dirty="0" smtClean="0"/>
              <a:t>Changes in staffing and protocol May 2011, </a:t>
            </a:r>
          </a:p>
          <a:p>
            <a:pPr eaLnBrk="1" hangingPunct="1"/>
            <a:r>
              <a:rPr lang="en-US" dirty="0" smtClean="0"/>
              <a:t>RLE still required pre-hormones, but reduced to </a:t>
            </a:r>
          </a:p>
          <a:p>
            <a:pPr lvl="1" eaLnBrk="1" hangingPunct="1"/>
            <a:r>
              <a:rPr lang="en-US" dirty="0" smtClean="0"/>
              <a:t>3 months for hormones and </a:t>
            </a:r>
            <a:r>
              <a:rPr lang="en-US" dirty="0" err="1" smtClean="0"/>
              <a:t>FtM</a:t>
            </a:r>
            <a:r>
              <a:rPr lang="en-US" dirty="0" smtClean="0"/>
              <a:t> chest surgery</a:t>
            </a:r>
          </a:p>
          <a:p>
            <a:pPr lvl="1" eaLnBrk="1" hangingPunct="1"/>
            <a:r>
              <a:rPr lang="en-US" dirty="0" smtClean="0"/>
              <a:t>1 year for genital surgeries. </a:t>
            </a:r>
          </a:p>
          <a:p>
            <a:pPr eaLnBrk="1" hangingPunct="1"/>
            <a:endParaRPr lang="en-US" dirty="0" smtClean="0"/>
          </a:p>
        </p:txBody>
      </p:sp>
      <p:sp>
        <p:nvSpPr>
          <p:cNvPr id="25605" name="Text Placeholder 4"/>
          <p:cNvSpPr>
            <a:spLocks noGrp="1"/>
          </p:cNvSpPr>
          <p:nvPr>
            <p:ph type="body" sz="quarter" idx="3"/>
          </p:nvPr>
        </p:nvSpPr>
        <p:spPr>
          <a:xfrm>
            <a:off x="53416202" y="11245855"/>
            <a:ext cx="4165598" cy="252412"/>
          </a:xfrm>
        </p:spPr>
        <p:txBody>
          <a:bodyPr/>
          <a:lstStyle/>
          <a:p>
            <a:pPr eaLnBrk="1" hangingPunct="1">
              <a:spcBef>
                <a:spcPts val="1648"/>
              </a:spcBef>
            </a:pPr>
            <a:endParaRPr lang="en-US" dirty="0" smtClean="0"/>
          </a:p>
        </p:txBody>
      </p:sp>
      <p:sp>
        <p:nvSpPr>
          <p:cNvPr id="25606" name="Content Placeholder 5"/>
          <p:cNvSpPr>
            <a:spLocks noGrp="1"/>
          </p:cNvSpPr>
          <p:nvPr>
            <p:ph sz="quarter" idx="4"/>
          </p:nvPr>
        </p:nvSpPr>
        <p:spPr>
          <a:xfrm>
            <a:off x="26612851" y="12584111"/>
            <a:ext cx="20161252" cy="21186776"/>
          </a:xfrm>
        </p:spPr>
        <p:txBody>
          <a:bodyPr/>
          <a:lstStyle/>
          <a:p>
            <a:pPr eaLnBrk="1" hangingPunct="1"/>
            <a:r>
              <a:rPr lang="en-US" sz="10500" b="1" i="1" dirty="0" smtClean="0"/>
              <a:t>Surgeries covered</a:t>
            </a:r>
            <a:r>
              <a:rPr lang="en-US" sz="10500" b="1" dirty="0" smtClean="0"/>
              <a:t>: </a:t>
            </a:r>
            <a:r>
              <a:rPr lang="en-US" sz="10500" dirty="0" err="1" smtClean="0"/>
              <a:t>vaginoplasty</a:t>
            </a:r>
            <a:r>
              <a:rPr lang="en-US" sz="10500" dirty="0" smtClean="0"/>
              <a:t>, </a:t>
            </a:r>
            <a:r>
              <a:rPr lang="en-US" sz="10500" dirty="0" err="1" smtClean="0"/>
              <a:t>labiaplasty</a:t>
            </a:r>
            <a:r>
              <a:rPr lang="en-US" sz="10500" dirty="0" smtClean="0"/>
              <a:t>, </a:t>
            </a:r>
            <a:r>
              <a:rPr lang="en-US" sz="10500" dirty="0" err="1" smtClean="0"/>
              <a:t>orchiectomy</a:t>
            </a:r>
            <a:r>
              <a:rPr lang="en-US" sz="10500" dirty="0" smtClean="0"/>
              <a:t>, mastectomy, hysterectomy, </a:t>
            </a:r>
            <a:r>
              <a:rPr lang="en-US" sz="10500" dirty="0" err="1" smtClean="0"/>
              <a:t>phalloplasty</a:t>
            </a:r>
            <a:r>
              <a:rPr lang="en-US" sz="10500" dirty="0" smtClean="0"/>
              <a:t>, </a:t>
            </a:r>
            <a:r>
              <a:rPr lang="en-US" sz="10500" dirty="0" err="1" smtClean="0"/>
              <a:t>metaoidioplasty</a:t>
            </a:r>
            <a:endParaRPr lang="en-US" sz="10500" b="1" i="1" dirty="0" smtClean="0"/>
          </a:p>
          <a:p>
            <a:pPr eaLnBrk="1" hangingPunct="1"/>
            <a:r>
              <a:rPr lang="en-US" sz="10500" b="1" i="1" dirty="0" smtClean="0"/>
              <a:t>Not covered</a:t>
            </a:r>
            <a:r>
              <a:rPr lang="en-US" sz="10500" b="1" dirty="0" smtClean="0"/>
              <a:t>: </a:t>
            </a:r>
            <a:r>
              <a:rPr lang="en-US" sz="10500" dirty="0" smtClean="0"/>
              <a:t>breast augmentation, tracheal shave, vocal pitch, facial feminization, chest contouring*,electrolysis.</a:t>
            </a:r>
          </a:p>
          <a:p>
            <a:pPr lvl="1" eaLnBrk="1" hangingPunct="1"/>
            <a:r>
              <a:rPr lang="en-US" sz="8300" dirty="0" smtClean="0"/>
              <a:t>* chest contouring covered if performed at Montreal Clinic.</a:t>
            </a:r>
          </a:p>
          <a:p>
            <a:pPr eaLnBrk="1" hangingPunct="1"/>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040313"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040313"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dex">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533</TotalTime>
  <Words>3113</Words>
  <Application>Microsoft Office PowerPoint</Application>
  <PresentationFormat>Custom</PresentationFormat>
  <Paragraphs>535</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Codex</vt:lpstr>
      <vt:lpstr>BC: trans health/santé-trans Sept 2011v6aug</vt:lpstr>
      <vt:lpstr>SASK: trans health/santé-trans 2011</vt:lpstr>
      <vt:lpstr>  Manitoba: transhealth/santé trans 2011</vt:lpstr>
      <vt:lpstr>Trans Health Care Ontario Fall 2011</vt:lpstr>
      <vt:lpstr>“A strong community is a healthy community”</vt:lpstr>
      <vt:lpstr>Trans Primary Health Care</vt:lpstr>
      <vt:lpstr>Specialists trained and experienced  in trans Health Care</vt:lpstr>
      <vt:lpstr>Covered by public funding (OHIP)</vt:lpstr>
      <vt:lpstr>OHIP-covered Surgeries </vt:lpstr>
      <vt:lpstr>Eligibility/Readiness requirements </vt:lpstr>
      <vt:lpstr>QC: trans health/santé-trans 2011</vt:lpstr>
      <vt:lpstr>NS: trans health/santé-trans Sept 2011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Trevor</dc:creator>
  <cp:lastModifiedBy>François </cp:lastModifiedBy>
  <cp:revision>83</cp:revision>
  <dcterms:created xsi:type="dcterms:W3CDTF">2010-04-07T06:00:06Z</dcterms:created>
  <dcterms:modified xsi:type="dcterms:W3CDTF">2012-06-05T21:50:29Z</dcterms:modified>
</cp:coreProperties>
</file>